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1"/>
  </p:notesMasterIdLst>
  <p:handoutMasterIdLst>
    <p:handoutMasterId r:id="rId82"/>
  </p:handoutMasterIdLst>
  <p:sldIdLst>
    <p:sldId id="414" r:id="rId2"/>
    <p:sldId id="347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92" r:id="rId73"/>
    <p:sldId id="493" r:id="rId74"/>
    <p:sldId id="494" r:id="rId75"/>
    <p:sldId id="495" r:id="rId76"/>
    <p:sldId id="496" r:id="rId77"/>
    <p:sldId id="497" r:id="rId78"/>
    <p:sldId id="498" r:id="rId79"/>
    <p:sldId id="499" r:id="rId8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666633"/>
    <a:srgbClr val="CC6600"/>
    <a:srgbClr val="EAEAEA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5" autoAdjust="0"/>
    <p:restoredTop sz="94384" autoAdjust="0"/>
  </p:normalViewPr>
  <p:slideViewPr>
    <p:cSldViewPr>
      <p:cViewPr varScale="1">
        <p:scale>
          <a:sx n="66" d="100"/>
          <a:sy n="66" d="100"/>
        </p:scale>
        <p:origin x="1389" y="7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6ED10B5-7CA0-4885-8B5F-E3B6DCB869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1440AB3B-FEDE-4768-83E4-7DBCBF64F3A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r>
              <a:rPr lang="zh-CN" altLang="en-US"/>
              <a:t>2018-03-12</a:t>
            </a:r>
            <a:endParaRPr lang="en-US" altLang="zh-CN"/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7FCBF9B9-7838-487C-917B-FE730F39A28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zh-CN" altLang="en-US"/>
              <a:t>2.大数据处理架构Hadoop</a:t>
            </a:r>
            <a:endParaRPr lang="en-US" altLang="zh-CN"/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24542732-EBF8-4B1E-AEFF-E7865CC8AEF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3E72B7B0-4FFD-4451-9DFF-2FA269FFFF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759F309-DFF8-4A63-9E8D-478AED5537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9EF77176-7D3C-436C-8E93-C3C70EE264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r>
              <a:rPr lang="en-US" altLang="zh-CN"/>
              <a:t>2018-03-12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8C4B9BC-902E-4AD0-9108-BA763940AB5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B6E7C7D5-377B-41A0-B67B-3B7706A908D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B5C30A3A-85CC-44CA-947F-914FD5CA0A7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zh-CN"/>
              <a:t>2.大数据处理架构Hadoop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B8D5BD4-2110-4480-8E2D-7853CCC57E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A7EA8AA-728C-4823-9D59-22F60539DC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E301DA0E-B231-4B2A-8820-CDAD8EEE0D0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2018-03-12</a:t>
            </a:r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2A1172B2-26D5-448C-BC30-DB3A4CE9AE3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2.大数据处理架构Hadoop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6E430B3A-5A02-427E-A567-0DA956C3D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F0B230F-B1C4-49C6-92C9-2E711948E059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7071539-E481-4122-BFB1-C8475557E6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2C22C1DA-6E16-452F-A470-7A8F7B571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5DE07CD-2759-477B-B253-8846CF1EAE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>
            <a:extLst>
              <a:ext uri="{FF2B5EF4-FFF2-40B4-BE49-F238E27FC236}">
                <a16:creationId xmlns:a16="http://schemas.microsoft.com/office/drawing/2014/main" id="{D56304A8-3C7E-42B1-8E75-D9C78A05E29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2018-03-12</a:t>
            </a:r>
          </a:p>
        </p:txBody>
      </p:sp>
      <p:sp>
        <p:nvSpPr>
          <p:cNvPr id="8195" name="Rectangle 6">
            <a:extLst>
              <a:ext uri="{FF2B5EF4-FFF2-40B4-BE49-F238E27FC236}">
                <a16:creationId xmlns:a16="http://schemas.microsoft.com/office/drawing/2014/main" id="{61FEB5FF-C518-4E80-848B-A1ACD488502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2.大数据处理架构Hadoop</a:t>
            </a:r>
          </a:p>
        </p:txBody>
      </p:sp>
      <p:sp>
        <p:nvSpPr>
          <p:cNvPr id="8196" name="Rectangle 7">
            <a:extLst>
              <a:ext uri="{FF2B5EF4-FFF2-40B4-BE49-F238E27FC236}">
                <a16:creationId xmlns:a16="http://schemas.microsoft.com/office/drawing/2014/main" id="{83F2E22E-A52B-4111-B725-5C6195BD9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5FDE6E9-8284-4C0E-97B6-2F0C21B58A6F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5EA7E5D5-EA7E-402C-A18B-DBBDFE622B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E49244D0-9698-43D0-84D1-4BF37E1770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A7FA509-25DC-4B86-AA77-411AB2AC6FD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01D457-6064-4451-8BEF-582B4EB897CC}"/>
              </a:ext>
            </a:extLst>
          </p:cNvPr>
          <p:cNvGrpSpPr>
            <a:grpSpLocks/>
          </p:cNvGrpSpPr>
          <p:nvPr/>
        </p:nvGrpSpPr>
        <p:grpSpPr bwMode="auto">
          <a:xfrm>
            <a:off x="0" y="-1676400"/>
            <a:ext cx="9144000" cy="6858000"/>
            <a:chOff x="0" y="0"/>
            <a:chExt cx="5760" cy="4320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A6D712F6-5D62-4206-96E5-F8AF01CAA213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41C8AFF-1523-49D8-AD73-5E0A6983924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10F17D6-C333-43A1-9F3F-B646B7ECE6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7F3C53F8-2FAB-4E8E-854C-44519FBB53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DF42434E-D61C-4C7B-AEF5-9A763E74B2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861A8CF0-71D4-4403-9226-6835A1C9FAC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70D62FC4-219B-4284-9F44-85DAC07E99A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10">
                <a:extLst>
                  <a:ext uri="{FF2B5EF4-FFF2-40B4-BE49-F238E27FC236}">
                    <a16:creationId xmlns:a16="http://schemas.microsoft.com/office/drawing/2014/main" id="{75B2FDA2-9CA0-49D4-B87C-F558043B9D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2CBCED46-BC42-4A10-A9CB-307D6A7CF6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3C97E23E-46B5-49B2-98A6-27A80EBE931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A70E1FEE-84BC-495A-A8EC-CCE6E8AE64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F6A6C403-50B3-450C-9A14-E0AF4DFDAA4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BC428B87-5777-481C-983E-3C8389F9042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574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123963F-3189-47BE-BF71-35D28099E5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9DF0242-C817-42F3-A413-B8F2E8F607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00E4BEF-893A-4497-BD8A-B291359BAE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BEC87-2554-454A-9909-19C43EE5EA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811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766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D7ABD41-D5EF-464D-B3FD-7F77B5508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514600"/>
            <a:ext cx="8229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59D95B6-4DD3-4D8A-A62F-8CEE6247C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686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FAA87892-1CE3-490C-889A-BC2D1C56851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" y="652463"/>
            <a:ext cx="8382000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333399"/>
          </a:solidFill>
          <a:ln w="952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2DF3CC21-BA29-477D-8926-0FBAA81A5D1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629400"/>
            <a:ext cx="8229600" cy="0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398" name="Rectangle 6">
            <a:extLst>
              <a:ext uri="{FF2B5EF4-FFF2-40B4-BE49-F238E27FC236}">
                <a16:creationId xmlns:a16="http://schemas.microsoft.com/office/drawing/2014/main" id="{EFA5E725-F7F8-4424-A1E5-760375C343D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613525"/>
            <a:ext cx="1981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bg2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AA4AB9A4-AA4F-456F-9D3B-CA2F56F9B21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13525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bg2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9E0A48D1-0AD8-43E4-A6D4-7ED94C1EFF3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613525"/>
            <a:ext cx="1981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2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E5E5B499-0868-4C48-9DC4-935E0DDA5C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3" name="Picture 9" descr="xiaohui">
            <a:extLst>
              <a:ext uri="{FF2B5EF4-FFF2-40B4-BE49-F238E27FC236}">
                <a16:creationId xmlns:a16="http://schemas.microsoft.com/office/drawing/2014/main" id="{7EFDFD71-68CF-4F06-8EE5-7D80EEF77B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7620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7" r:id="rId2"/>
    <p:sldLayoutId id="2147483733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B892010-17E9-496C-890D-D4DC441913F7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2057400" y="3429000"/>
            <a:ext cx="7010400" cy="7620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40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2. Linux</a:t>
            </a:r>
            <a:r>
              <a:rPr lang="zh-CN" altLang="en-US" sz="40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系统安装与使用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4D232BD-223F-437A-AAE1-185A31297C38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667000" y="838200"/>
            <a:ext cx="6477000" cy="1470025"/>
          </a:xfrm>
          <a:noFill/>
        </p:spPr>
        <p:txBody>
          <a:bodyPr/>
          <a:lstStyle/>
          <a:p>
            <a:pPr eaLnBrk="1" hangingPunct="1"/>
            <a:r>
              <a:rPr lang="zh-CN" altLang="en-US" sz="50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CC6BF5FC-F172-456D-80E0-51EAF48BC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066800"/>
            <a:ext cx="6477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 b="1">
                <a:solidFill>
                  <a:schemeClr val="bg1"/>
                </a:solidFill>
                <a:latin typeface="Verdana" panose="020B0604030504040204" pitchFamily="34" charset="0"/>
              </a:rPr>
              <a:t>大数据技术原理与应用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3B6110C-0622-4D7A-A35D-C8876777E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00" y="4972050"/>
            <a:ext cx="4572000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bg2"/>
                </a:solidFill>
              </a:rPr>
              <a:t>陈建文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bg2"/>
                </a:solidFill>
              </a:rPr>
              <a:t>电子信息与通信学院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chemeClr val="bg2"/>
                </a:solidFill>
              </a:rPr>
              <a:t>chenjw@hust.edu.cn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矩形 2">
            <a:extLst>
              <a:ext uri="{FF2B5EF4-FFF2-40B4-BE49-F238E27FC236}">
                <a16:creationId xmlns:a16="http://schemas.microsoft.com/office/drawing/2014/main" id="{74AE7E6E-4E84-4433-8E8D-468F510CD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" y="891374"/>
            <a:ext cx="80914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在该</a:t>
            </a:r>
            <a:r>
              <a:rPr lang="en-US" altLang="zh-CN" sz="2400" dirty="0"/>
              <a:t>BIOS</a:t>
            </a:r>
            <a:r>
              <a:rPr lang="zh-CN" altLang="zh-CN" sz="2400" dirty="0"/>
              <a:t>界面中，选择“</a:t>
            </a:r>
            <a:r>
              <a:rPr lang="en-US" altLang="zh-CN" sz="2400" dirty="0"/>
              <a:t>CPU Setup</a:t>
            </a:r>
            <a:r>
              <a:rPr lang="zh-CN" altLang="zh-CN" sz="2400" dirty="0"/>
              <a:t>”就可以进入到</a:t>
            </a:r>
            <a:r>
              <a:rPr lang="en-US" altLang="zh-CN" sz="2400" dirty="0"/>
              <a:t>CPU</a:t>
            </a:r>
            <a:r>
              <a:rPr lang="zh-CN" altLang="zh-CN" sz="2400" dirty="0"/>
              <a:t>的设置界面（如图</a:t>
            </a:r>
            <a:r>
              <a:rPr lang="en-US" altLang="zh-CN" sz="2400" dirty="0"/>
              <a:t>2-5</a:t>
            </a:r>
            <a:r>
              <a:rPr lang="zh-CN" altLang="zh-CN" sz="2400" dirty="0"/>
              <a:t>所示），需要把“</a:t>
            </a:r>
            <a:r>
              <a:rPr lang="en-US" altLang="zh-CN" sz="2400" dirty="0"/>
              <a:t>Intel(R) Virtualization Technology</a:t>
            </a:r>
            <a:r>
              <a:rPr lang="zh-CN" altLang="zh-CN" sz="2400" dirty="0"/>
              <a:t>”这个选项设置为“</a:t>
            </a:r>
            <a:r>
              <a:rPr lang="en-US" altLang="zh-CN" sz="2400" dirty="0"/>
              <a:t>Enabled</a:t>
            </a:r>
            <a:r>
              <a:rPr lang="zh-CN" altLang="zh-CN" sz="2400" dirty="0"/>
              <a:t>”，这样就开启了虚拟化功能。</a:t>
            </a:r>
            <a:endParaRPr lang="zh-CN" altLang="en-US" sz="2400" dirty="0"/>
          </a:p>
        </p:txBody>
      </p:sp>
      <p:pic>
        <p:nvPicPr>
          <p:cNvPr id="13316" name="图片 3" descr="http://dblab.xmu.edu.cn/blog/wp-content/uploads/2015/10/64430142658029276.jpg">
            <a:extLst>
              <a:ext uri="{FF2B5EF4-FFF2-40B4-BE49-F238E27FC236}">
                <a16:creationId xmlns:a16="http://schemas.microsoft.com/office/drawing/2014/main" id="{68575230-4314-4310-BE66-83A8996A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5257800" cy="39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71E626-6D32-442F-BC45-CF4B238FF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76029A-F684-454A-8C61-5BAFBB985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489A79-877B-42C1-8BE2-F39F7B46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矩形 2">
            <a:extLst>
              <a:ext uri="{FF2B5EF4-FFF2-40B4-BE49-F238E27FC236}">
                <a16:creationId xmlns:a16="http://schemas.microsoft.com/office/drawing/2014/main" id="{62831116-8C2A-4783-BAB5-0ECBBDEF8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90600"/>
            <a:ext cx="34820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zh-CN" sz="2400" b="1" dirty="0"/>
              <a:t>）</a:t>
            </a:r>
            <a:r>
              <a:rPr lang="en-US" altLang="zh-CN" sz="2400" b="1" dirty="0"/>
              <a:t>CPU</a:t>
            </a:r>
            <a:r>
              <a:rPr lang="zh-CN" altLang="zh-CN" sz="2400" b="1" dirty="0"/>
              <a:t>不支持虚拟化</a:t>
            </a:r>
            <a:endParaRPr lang="zh-CN" altLang="en-US" sz="2400" dirty="0"/>
          </a:p>
        </p:txBody>
      </p:sp>
      <p:pic>
        <p:nvPicPr>
          <p:cNvPr id="14340" name="图片 3" descr="C:\Users\Administrator\Desktop\%]EAMFGV[~O0WG7_3U8ZB5N.jpg">
            <a:extLst>
              <a:ext uri="{FF2B5EF4-FFF2-40B4-BE49-F238E27FC236}">
                <a16:creationId xmlns:a16="http://schemas.microsoft.com/office/drawing/2014/main" id="{95ABAAC3-134F-49F0-A7CD-F42F9DF5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/>
          <a:stretch>
            <a:fillRect/>
          </a:stretch>
        </p:blipFill>
        <p:spPr bwMode="auto">
          <a:xfrm>
            <a:off x="1554956" y="1828800"/>
            <a:ext cx="60340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ED2A1A-CF26-4851-AEBF-34AE6FF7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42A418-E297-46FC-ACA3-BB68D210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607213-7B53-490E-B9B7-C83EDB25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矩形 2">
            <a:extLst>
              <a:ext uri="{FF2B5EF4-FFF2-40B4-BE49-F238E27FC236}">
                <a16:creationId xmlns:a16="http://schemas.microsoft.com/office/drawing/2014/main" id="{F2BD2A76-8FF0-4C73-BC85-1C2189076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90600"/>
            <a:ext cx="2606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2"/>
                </a:solidFill>
              </a:rPr>
              <a:t>2.</a:t>
            </a:r>
            <a:r>
              <a:rPr lang="zh-CN" altLang="zh-CN" sz="2400" b="1" dirty="0">
                <a:solidFill>
                  <a:schemeClr val="bg2"/>
                </a:solidFill>
              </a:rPr>
              <a:t>安装虚拟机软件</a:t>
            </a:r>
            <a:endParaRPr lang="zh-CN" altLang="en-US" sz="2400" b="1" dirty="0">
              <a:solidFill>
                <a:schemeClr val="bg2"/>
              </a:solidFill>
            </a:endParaRPr>
          </a:p>
        </p:txBody>
      </p:sp>
      <p:sp>
        <p:nvSpPr>
          <p:cNvPr id="15364" name="TextBox 4">
            <a:extLst>
              <a:ext uri="{FF2B5EF4-FFF2-40B4-BE49-F238E27FC236}">
                <a16:creationId xmlns:a16="http://schemas.microsoft.com/office/drawing/2014/main" id="{B8B21B2E-14ED-4AC1-AB74-2C51241E4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28800"/>
            <a:ext cx="79248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可以访问</a:t>
            </a:r>
            <a:r>
              <a:rPr lang="en-US" altLang="zh-CN" sz="2400" dirty="0"/>
              <a:t>VirtualBox</a:t>
            </a:r>
            <a:r>
              <a:rPr lang="zh-CN" altLang="zh-CN" sz="2400" dirty="0"/>
              <a:t>官网（</a:t>
            </a:r>
            <a:r>
              <a:rPr lang="en-US" altLang="zh-CN" sz="2400" dirty="0"/>
              <a:t>https://www.virtualbox.org/wiki/Downloads</a:t>
            </a:r>
            <a:r>
              <a:rPr lang="zh-CN" altLang="zh-CN" sz="2400" dirty="0"/>
              <a:t>）下载安装文件</a:t>
            </a:r>
            <a:endParaRPr lang="en-US" altLang="zh-CN" sz="2400" dirty="0"/>
          </a:p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有部分电脑无法成功安装</a:t>
            </a:r>
            <a:r>
              <a:rPr lang="en-US" altLang="zh-CN" sz="2400" dirty="0"/>
              <a:t>VirtualBox</a:t>
            </a:r>
            <a:r>
              <a:rPr lang="zh-CN" altLang="zh-CN" sz="2400" dirty="0"/>
              <a:t>，这时，请尝试获得商业软件</a:t>
            </a:r>
            <a:r>
              <a:rPr lang="en-US" altLang="zh-CN" sz="2400" dirty="0"/>
              <a:t>VMware</a:t>
            </a:r>
            <a:r>
              <a:rPr lang="zh-CN" altLang="zh-CN" sz="2400" dirty="0"/>
              <a:t>进行安装</a:t>
            </a:r>
            <a:endParaRPr lang="zh-CN" altLang="en-US" sz="24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3759A1-7205-4EDA-BD09-593448E5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E13D63-8AEE-4290-B4C9-3D0647E3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88CE53-EC1A-449E-89CB-7CF304F9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Box 5">
            <a:extLst>
              <a:ext uri="{FF2B5EF4-FFF2-40B4-BE49-F238E27FC236}">
                <a16:creationId xmlns:a16="http://schemas.microsoft.com/office/drawing/2014/main" id="{94FC42E5-8606-4EC8-AC3F-954B95457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17010"/>
            <a:ext cx="42402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2"/>
                </a:solidFill>
              </a:rPr>
              <a:t>3.</a:t>
            </a:r>
            <a:r>
              <a:rPr lang="zh-CN" altLang="zh-CN" sz="2400" b="1" dirty="0">
                <a:solidFill>
                  <a:schemeClr val="bg2"/>
                </a:solidFill>
              </a:rPr>
              <a:t>安装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操作系统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eaLnBrk="1" hangingPunct="1"/>
            <a:r>
              <a:rPr lang="zh-CN" altLang="zh-CN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zh-CN" sz="2400" b="1" dirty="0"/>
              <a:t>）创建虚拟机</a:t>
            </a:r>
            <a:endParaRPr lang="zh-CN" altLang="zh-CN" sz="2400" dirty="0"/>
          </a:p>
          <a:p>
            <a:pPr eaLnBrk="1" hangingPunct="1"/>
            <a:r>
              <a:rPr lang="zh-CN" altLang="zh-CN" sz="2400" b="1" dirty="0"/>
              <a:t>（</a:t>
            </a:r>
            <a:r>
              <a:rPr lang="en-US" altLang="zh-CN" sz="2400" b="1" dirty="0"/>
              <a:t>a</a:t>
            </a:r>
            <a:r>
              <a:rPr lang="zh-CN" altLang="zh-CN" sz="2400" b="1" dirty="0"/>
              <a:t>）步骤</a:t>
            </a:r>
            <a:r>
              <a:rPr lang="en-US" altLang="zh-CN" sz="2400" b="1" dirty="0"/>
              <a:t>1</a:t>
            </a:r>
            <a:r>
              <a:rPr lang="zh-CN" altLang="zh-CN" sz="2400" b="1" dirty="0"/>
              <a:t>：新建一个虚拟机</a:t>
            </a:r>
            <a:endParaRPr lang="zh-CN" altLang="en-US" sz="2400" dirty="0"/>
          </a:p>
        </p:txBody>
      </p:sp>
      <p:pic>
        <p:nvPicPr>
          <p:cNvPr id="16388" name="图片 6">
            <a:extLst>
              <a:ext uri="{FF2B5EF4-FFF2-40B4-BE49-F238E27FC236}">
                <a16:creationId xmlns:a16="http://schemas.microsoft.com/office/drawing/2014/main" id="{1AEC321E-E522-46A6-BCE8-5598759F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6497739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A1B6C2-BECC-44C9-AE3E-5744ED3B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6067A8-AB88-4D8A-A27D-68EB7F14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118EA8-079C-47F0-A011-166A9179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2">
            <a:extLst>
              <a:ext uri="{FF2B5EF4-FFF2-40B4-BE49-F238E27FC236}">
                <a16:creationId xmlns:a16="http://schemas.microsoft.com/office/drawing/2014/main" id="{C4B9692C-9884-4706-820B-FCC4134B4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083" y="1066800"/>
            <a:ext cx="5803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/>
              <a:t>（</a:t>
            </a:r>
            <a:r>
              <a:rPr lang="en-US" altLang="zh-CN" sz="2400" b="1" dirty="0"/>
              <a:t>b</a:t>
            </a:r>
            <a:r>
              <a:rPr lang="zh-CN" altLang="zh-CN" sz="2400" b="1" dirty="0"/>
              <a:t>）步骤</a:t>
            </a:r>
            <a:r>
              <a:rPr lang="en-US" altLang="zh-CN" sz="2400" b="1" dirty="0"/>
              <a:t>2</a:t>
            </a:r>
            <a:r>
              <a:rPr lang="zh-CN" altLang="zh-CN" sz="2400" b="1" dirty="0"/>
              <a:t>：设置虚拟机名称和系统类型</a:t>
            </a:r>
            <a:endParaRPr lang="zh-CN" altLang="en-US" sz="2400" dirty="0"/>
          </a:p>
        </p:txBody>
      </p:sp>
      <p:pic>
        <p:nvPicPr>
          <p:cNvPr id="17412" name="图片 3">
            <a:extLst>
              <a:ext uri="{FF2B5EF4-FFF2-40B4-BE49-F238E27FC236}">
                <a16:creationId xmlns:a16="http://schemas.microsoft.com/office/drawing/2014/main" id="{2E9F15E4-9555-4394-B67D-ABE54BED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76400"/>
            <a:ext cx="4724400" cy="478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06BC9E-20DB-4C86-B7CB-68876500C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A3802B-264A-4105-98CC-603DF6B8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0DF1C9-10C6-4866-B1FD-39637BE9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矩形 2">
            <a:extLst>
              <a:ext uri="{FF2B5EF4-FFF2-40B4-BE49-F238E27FC236}">
                <a16:creationId xmlns:a16="http://schemas.microsoft.com/office/drawing/2014/main" id="{487C0B41-6DC2-4F35-9B62-CE7FE784D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037784"/>
            <a:ext cx="48590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/>
              <a:t>（</a:t>
            </a:r>
            <a:r>
              <a:rPr lang="en-US" altLang="zh-CN" sz="2400" b="1" dirty="0"/>
              <a:t>c</a:t>
            </a:r>
            <a:r>
              <a:rPr lang="zh-CN" altLang="zh-CN" sz="2400" b="1" dirty="0"/>
              <a:t>）步骤</a:t>
            </a:r>
            <a:r>
              <a:rPr lang="en-US" altLang="zh-CN" sz="2400" b="1" dirty="0"/>
              <a:t>3</a:t>
            </a:r>
            <a:r>
              <a:rPr lang="zh-CN" altLang="zh-CN" sz="2400" b="1" dirty="0"/>
              <a:t>：设置虚拟机内存大小</a:t>
            </a:r>
            <a:endParaRPr lang="zh-CN" altLang="en-US" sz="2400" dirty="0"/>
          </a:p>
        </p:txBody>
      </p:sp>
      <p:pic>
        <p:nvPicPr>
          <p:cNvPr id="18436" name="图片 3">
            <a:extLst>
              <a:ext uri="{FF2B5EF4-FFF2-40B4-BE49-F238E27FC236}">
                <a16:creationId xmlns:a16="http://schemas.microsoft.com/office/drawing/2014/main" id="{ABA14D5C-B487-462C-ADB6-3E457523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040" y="1676400"/>
            <a:ext cx="4859022" cy="484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AB1CFB-1816-4AA1-BFAB-683D4031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6EF013-8865-4D9F-AA27-A394D884D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5892D3-BDF7-4E4C-A810-3C559890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矩形 2">
            <a:extLst>
              <a:ext uri="{FF2B5EF4-FFF2-40B4-BE49-F238E27FC236}">
                <a16:creationId xmlns:a16="http://schemas.microsoft.com/office/drawing/2014/main" id="{C0FE25AB-D8D1-44F8-9283-97340E2EA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983810"/>
            <a:ext cx="39469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/>
              <a:t>（</a:t>
            </a:r>
            <a:r>
              <a:rPr lang="en-US" altLang="zh-CN" sz="2400" b="1" dirty="0"/>
              <a:t>d</a:t>
            </a:r>
            <a:r>
              <a:rPr lang="zh-CN" altLang="zh-CN" sz="2400" b="1" dirty="0"/>
              <a:t>）步骤</a:t>
            </a:r>
            <a:r>
              <a:rPr lang="en-US" altLang="zh-CN" sz="2400" b="1" dirty="0"/>
              <a:t>4</a:t>
            </a:r>
            <a:r>
              <a:rPr lang="zh-CN" altLang="zh-CN" sz="2400" b="1" dirty="0"/>
              <a:t>：创建虚拟硬盘</a:t>
            </a:r>
            <a:endParaRPr lang="zh-CN" altLang="en-US" sz="2400" dirty="0"/>
          </a:p>
        </p:txBody>
      </p:sp>
      <p:pic>
        <p:nvPicPr>
          <p:cNvPr id="19460" name="图片 3">
            <a:extLst>
              <a:ext uri="{FF2B5EF4-FFF2-40B4-BE49-F238E27FC236}">
                <a16:creationId xmlns:a16="http://schemas.microsoft.com/office/drawing/2014/main" id="{38B0F036-7D3D-498B-A2E4-4A006152B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1600200"/>
            <a:ext cx="491430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0F292D-980A-45B7-8BC7-96E6488E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411B38-2DE0-4D47-9CC8-B64D08FA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D8042F-24A2-4176-830E-6D2D905E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图片 2">
            <a:extLst>
              <a:ext uri="{FF2B5EF4-FFF2-40B4-BE49-F238E27FC236}">
                <a16:creationId xmlns:a16="http://schemas.microsoft.com/office/drawing/2014/main" id="{87B2E5D3-C0C5-4488-BD28-02E130FE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4724400" cy="5271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250017-CFED-4E58-839D-1809C4FD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0FF409D-4B27-4CAB-BA50-D192FDF2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1ABBE0-0F9A-47A7-883C-F12D18F7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图片 2">
            <a:extLst>
              <a:ext uri="{FF2B5EF4-FFF2-40B4-BE49-F238E27FC236}">
                <a16:creationId xmlns:a16="http://schemas.microsoft.com/office/drawing/2014/main" id="{8DE1D172-7175-4C82-B30D-0F0A0DB7C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800"/>
            <a:ext cx="483536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589A3-EA2A-4038-86A8-E9D03144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0DFCE0-942E-491D-B69D-488BE45F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0EA5EE-0789-4610-8280-1D350543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图片 2">
            <a:extLst>
              <a:ext uri="{FF2B5EF4-FFF2-40B4-BE49-F238E27FC236}">
                <a16:creationId xmlns:a16="http://schemas.microsoft.com/office/drawing/2014/main" id="{DF1D8AA1-5084-4F68-AB61-66EBCE1D3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65151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078736-1CB5-4818-9A08-2D4B0BAD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CEEB3C-D231-46B3-AD29-36EF1EEA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79253-3DEF-43AC-941B-E8ABC19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1">
            <a:extLst>
              <a:ext uri="{FF2B5EF4-FFF2-40B4-BE49-F238E27FC236}">
                <a16:creationId xmlns:a16="http://schemas.microsoft.com/office/drawing/2014/main" id="{B26DFFB2-8A19-46FE-9B09-BA41A31D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bg2"/>
                </a:solidFill>
                <a:latin typeface="Verdana" panose="020B0604030504040204" pitchFamily="34" charset="0"/>
              </a:rPr>
              <a:t>2024-03-03</a:t>
            </a:r>
            <a:endParaRPr lang="en-US" altLang="zh-CN" sz="1200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7171" name="页脚占位符 2">
            <a:extLst>
              <a:ext uri="{FF2B5EF4-FFF2-40B4-BE49-F238E27FC236}">
                <a16:creationId xmlns:a16="http://schemas.microsoft.com/office/drawing/2014/main" id="{A27035A4-4867-4987-ABAD-70A919E4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solidFill>
                  <a:schemeClr val="bg2"/>
                </a:solidFill>
                <a:latin typeface="Verdana" panose="020B0604030504040204" pitchFamily="34" charset="0"/>
              </a:rPr>
              <a:t>2. Linux</a:t>
            </a:r>
            <a:r>
              <a:rPr lang="zh-CN" altLang="en-US" sz="1200">
                <a:solidFill>
                  <a:schemeClr val="bg2"/>
                </a:solidFill>
                <a:latin typeface="Verdana" panose="020B0604030504040204" pitchFamily="34" charset="0"/>
              </a:rPr>
              <a:t>安装与使用</a:t>
            </a:r>
            <a:endParaRPr lang="en-US" altLang="zh-CN" sz="1200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C9DE8363-4BBF-40B5-8E39-57C8E5F5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30A56A-5C8F-43D0-8FB6-37BB220B32F8}" type="slidenum">
              <a:rPr lang="en-US" altLang="zh-CN" sz="1200" smtClean="0">
                <a:solidFill>
                  <a:schemeClr val="bg2"/>
                </a:solidFill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20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7173" name="Rectangle 8">
            <a:extLst>
              <a:ext uri="{FF2B5EF4-FFF2-40B4-BE49-F238E27FC236}">
                <a16:creationId xmlns:a16="http://schemas.microsoft.com/office/drawing/2014/main" id="{226F3596-ADF9-429B-B192-FCFCAFFFB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78" y="0"/>
            <a:ext cx="7848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b="1" dirty="0">
                <a:solidFill>
                  <a:schemeClr val="bg2"/>
                </a:solidFill>
                <a:latin typeface="Verdana" panose="020B0604030504040204" pitchFamily="34" charset="0"/>
              </a:rPr>
              <a:t>2. Linux</a:t>
            </a:r>
            <a:r>
              <a:rPr lang="zh-CN" altLang="en-US" sz="4000" b="1" dirty="0">
                <a:solidFill>
                  <a:schemeClr val="bg2"/>
                </a:solidFill>
                <a:latin typeface="Verdana" panose="020B0604030504040204" pitchFamily="34" charset="0"/>
              </a:rPr>
              <a:t>系统安装与使用</a:t>
            </a:r>
            <a:endParaRPr lang="en-US" altLang="zh-CN" sz="4000" b="1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3F1E26F8-8628-4B3C-89AF-7704257C8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77004"/>
            <a:ext cx="8382000" cy="228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bg2"/>
                </a:solidFill>
                <a:ea typeface="黑体" panose="02010609060101010101" pitchFamily="49" charset="-122"/>
              </a:rPr>
              <a:t>2.1 Linux</a:t>
            </a:r>
            <a:r>
              <a:rPr lang="zh-CN" altLang="en-US" b="1" dirty="0">
                <a:solidFill>
                  <a:schemeClr val="bg2"/>
                </a:solidFill>
                <a:ea typeface="黑体" panose="02010609060101010101" pitchFamily="49" charset="-122"/>
              </a:rPr>
              <a:t>系统简介</a:t>
            </a:r>
            <a:endParaRPr lang="en-US" altLang="zh-CN" b="1" dirty="0">
              <a:solidFill>
                <a:schemeClr val="bg2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b="1" dirty="0">
                <a:solidFill>
                  <a:schemeClr val="bg2"/>
                </a:solidFill>
                <a:ea typeface="黑体" panose="02010609060101010101" pitchFamily="49" charset="-122"/>
              </a:rPr>
              <a:t>2.2 Linux</a:t>
            </a:r>
            <a:r>
              <a:rPr lang="zh-CN" altLang="en-US" b="1" dirty="0">
                <a:solidFill>
                  <a:schemeClr val="bg2"/>
                </a:solidFill>
                <a:ea typeface="黑体" panose="02010609060101010101" pitchFamily="49" charset="-122"/>
              </a:rPr>
              <a:t>系统安装</a:t>
            </a:r>
            <a:endParaRPr lang="en-US" altLang="zh-CN" b="1" dirty="0">
              <a:solidFill>
                <a:schemeClr val="bg2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b="1" dirty="0">
                <a:solidFill>
                  <a:schemeClr val="bg2"/>
                </a:solidFill>
                <a:ea typeface="黑体" panose="02010609060101010101" pitchFamily="49" charset="-122"/>
              </a:rPr>
              <a:t>2.3 Linux</a:t>
            </a:r>
            <a:r>
              <a:rPr lang="zh-CN" altLang="en-US" b="1" dirty="0">
                <a:solidFill>
                  <a:schemeClr val="bg2"/>
                </a:solidFill>
                <a:ea typeface="黑体" panose="02010609060101010101" pitchFamily="49" charset="-122"/>
              </a:rPr>
              <a:t>系统及相关软件的基本使用方法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Picture 2" descr="http://dblab.xmu.edu.cn/wp-content/uploads/2020/09/%E5%B0%81%E9%9D%A2-%E5%A4%A7%E6%95%B0%E6%8D%AE%E5%AE%9E%E9%AA%8C%E6%95%99%E7%A8%8B%E7%AC%AC2%E7%89%88.jpg">
            <a:extLst>
              <a:ext uri="{FF2B5EF4-FFF2-40B4-BE49-F238E27FC236}">
                <a16:creationId xmlns:a16="http://schemas.microsoft.com/office/drawing/2014/main" id="{C5BBC5E6-5AF3-471E-9019-4F16D2E9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109" y="3355776"/>
            <a:ext cx="2918114" cy="2918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:\厦大教师\课程\大数据技术基础\教材\2016年人民邮电出版社第2版教材\2017年2月第二版教材封面\大数据技术原理与应用第2版封面描边 .jpg">
            <a:extLst>
              <a:ext uri="{FF2B5EF4-FFF2-40B4-BE49-F238E27FC236}">
                <a16:creationId xmlns:a16="http://schemas.microsoft.com/office/drawing/2014/main" id="{E4DF572B-B3C1-4E35-9CBD-1A4859D4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03509" y="3429000"/>
            <a:ext cx="2041382" cy="2771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矩形 2">
            <a:extLst>
              <a:ext uri="{FF2B5EF4-FFF2-40B4-BE49-F238E27FC236}">
                <a16:creationId xmlns:a16="http://schemas.microsoft.com/office/drawing/2014/main" id="{30D8B19E-C7BE-461C-B64F-EA6B2494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990600"/>
            <a:ext cx="45784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zh-CN" sz="2400" b="1" dirty="0"/>
              <a:t>）在虚拟机上安装</a:t>
            </a:r>
            <a:r>
              <a:rPr lang="en-US" altLang="zh-CN" sz="2400" b="1" dirty="0"/>
              <a:t>Linux</a:t>
            </a:r>
            <a:r>
              <a:rPr lang="zh-CN" altLang="zh-CN" sz="2400" b="1" dirty="0"/>
              <a:t>系统</a:t>
            </a:r>
            <a:endParaRPr lang="zh-CN" altLang="en-US" sz="2400" dirty="0"/>
          </a:p>
        </p:txBody>
      </p:sp>
      <p:pic>
        <p:nvPicPr>
          <p:cNvPr id="23556" name="图片 3">
            <a:extLst>
              <a:ext uri="{FF2B5EF4-FFF2-40B4-BE49-F238E27FC236}">
                <a16:creationId xmlns:a16="http://schemas.microsoft.com/office/drawing/2014/main" id="{DC9EAD8E-B271-449D-992B-DD3D568D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78501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F8180B-EEC3-49EF-9E90-584F1620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119397-AD44-4FC5-A765-E69E3196E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C4505F-7629-4502-A36D-D33CAB98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图片 2">
            <a:extLst>
              <a:ext uri="{FF2B5EF4-FFF2-40B4-BE49-F238E27FC236}">
                <a16:creationId xmlns:a16="http://schemas.microsoft.com/office/drawing/2014/main" id="{D6952CA8-8E5A-4B65-9AF8-D4C42F700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0278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C28134-DAAF-4450-B0E3-3301F206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B3474E-4863-46D6-B63B-889BBB06A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99ABF6-59DA-4FE0-B8CB-63B7EE1E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图片 2">
            <a:extLst>
              <a:ext uri="{FF2B5EF4-FFF2-40B4-BE49-F238E27FC236}">
                <a16:creationId xmlns:a16="http://schemas.microsoft.com/office/drawing/2014/main" id="{611417B6-16CB-4834-A634-6DBCE5F60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2982"/>
            <a:ext cx="8229600" cy="476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3B4994-7CF9-4684-AAAB-19040B684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F4E78B-A031-4D93-862C-BF44A5FB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74414-F8E0-40B5-8CCD-3A2552DC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图片 2">
            <a:extLst>
              <a:ext uri="{FF2B5EF4-FFF2-40B4-BE49-F238E27FC236}">
                <a16:creationId xmlns:a16="http://schemas.microsoft.com/office/drawing/2014/main" id="{E351BC62-8396-47FD-9E18-F319493B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90600"/>
            <a:ext cx="5257800" cy="551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00450B-2B66-48B3-813F-AC754935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C4E7A8-40FC-4C31-BA05-A6CEF6C8B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6FB9F8-BC6E-493E-8739-DB366F1C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图片 2" descr="http://dblab.xmu.edu.cn/blog/wp-content/uploads/2015/12/61.png">
            <a:extLst>
              <a:ext uri="{FF2B5EF4-FFF2-40B4-BE49-F238E27FC236}">
                <a16:creationId xmlns:a16="http://schemas.microsoft.com/office/drawing/2014/main" id="{9ABDE7A0-7A59-4E77-855A-3303ECD3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05772"/>
            <a:ext cx="6553200" cy="539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F18BE0-216F-424C-B267-5DC7A6BC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69DF1E-B9C9-4E31-8280-EBAD634D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2A3F8F-009A-40D2-8C28-62E56B27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图片 2" descr="http://dblab.xmu.edu.cn/blog/wp-content/uploads/2015/12/7.png">
            <a:extLst>
              <a:ext uri="{FF2B5EF4-FFF2-40B4-BE49-F238E27FC236}">
                <a16:creationId xmlns:a16="http://schemas.microsoft.com/office/drawing/2014/main" id="{B44C6C77-0151-4C16-9150-505778E2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21490" r="6938" b="20634"/>
          <a:stretch>
            <a:fillRect/>
          </a:stretch>
        </p:blipFill>
        <p:spPr bwMode="auto">
          <a:xfrm>
            <a:off x="515143" y="1524000"/>
            <a:ext cx="811371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2FFFEF-B998-4F83-BCEF-3E5D3EAC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2935F2-F059-4D5D-A4C4-5CB8E88E0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9914B-DEAC-4F46-9979-3352EA30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图片 2" descr="http://dblab.xmu.edu.cn/blog/wp-content/uploads/2015/12/8.png">
            <a:extLst>
              <a:ext uri="{FF2B5EF4-FFF2-40B4-BE49-F238E27FC236}">
                <a16:creationId xmlns:a16="http://schemas.microsoft.com/office/drawing/2014/main" id="{0E43193E-3E03-4E3F-947E-0B43BFF2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4" t="22086" r="7175" b="20830"/>
          <a:stretch>
            <a:fillRect/>
          </a:stretch>
        </p:blipFill>
        <p:spPr bwMode="auto">
          <a:xfrm>
            <a:off x="573881" y="1524000"/>
            <a:ext cx="799623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094762-8560-4DAF-97C9-11529B53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F1BEB7-2544-4CEA-872D-449938C2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686BA7-454E-4DE3-8DE5-4BF368E2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图片 2" descr="http://dblab.xmu.edu.cn/blog/wp-content/uploads/2015/12/91.png">
            <a:extLst>
              <a:ext uri="{FF2B5EF4-FFF2-40B4-BE49-F238E27FC236}">
                <a16:creationId xmlns:a16="http://schemas.microsoft.com/office/drawing/2014/main" id="{9454F2C3-33C1-461E-B370-427BB9DEA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" t="17136" r="7817" b="16614"/>
          <a:stretch>
            <a:fillRect/>
          </a:stretch>
        </p:blipFill>
        <p:spPr bwMode="auto">
          <a:xfrm>
            <a:off x="685800" y="1295400"/>
            <a:ext cx="75501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E5C5AE-96E3-4EFC-A175-B8531BFE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EA546D-A180-47B7-A810-A22BF3CC0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C0C60D-BFF8-4F5C-B14C-A7C6D49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图片 2" descr="http://dblab.xmu.edu.cn/blog/wp-content/uploads/2015/12/10.png">
            <a:extLst>
              <a:ext uri="{FF2B5EF4-FFF2-40B4-BE49-F238E27FC236}">
                <a16:creationId xmlns:a16="http://schemas.microsoft.com/office/drawing/2014/main" id="{CC048A46-4B63-42A5-A77E-7CDED9D6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6" t="48534" r="18478" b="31786"/>
          <a:stretch>
            <a:fillRect/>
          </a:stretch>
        </p:blipFill>
        <p:spPr bwMode="auto">
          <a:xfrm>
            <a:off x="304800" y="1981200"/>
            <a:ext cx="86010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F1B355-80E5-49FF-8B46-D308F901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DDFC5F-70EF-46D0-BE12-06FEF0330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A54A6A-534A-4FB9-B748-C177DD4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图片 2" descr="http://dblab.xmu.edu.cn/blog/wp-content/uploads/2015/12/11.png">
            <a:extLst>
              <a:ext uri="{FF2B5EF4-FFF2-40B4-BE49-F238E27FC236}">
                <a16:creationId xmlns:a16="http://schemas.microsoft.com/office/drawing/2014/main" id="{6017E9BE-93F4-427D-BEDC-F0FFC1915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17482" r="7739" b="16499"/>
          <a:stretch>
            <a:fillRect/>
          </a:stretch>
        </p:blipFill>
        <p:spPr bwMode="auto">
          <a:xfrm>
            <a:off x="685800" y="1295400"/>
            <a:ext cx="79168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2F081-6F87-423B-8614-F6CA02D6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8C5EA9-7934-4097-861B-FA780E91C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18F691-DAE6-4C7C-9D3A-CD0399BE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8AFE7899-346C-46FB-88CE-FBEE252EE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-76200"/>
            <a:ext cx="8001000" cy="914400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2"/>
                </a:solidFill>
              </a:rPr>
              <a:t>2.1 Linux</a:t>
            </a:r>
            <a:r>
              <a:rPr lang="zh-CN" altLang="en-US" sz="3200" b="1" dirty="0">
                <a:solidFill>
                  <a:schemeClr val="bg2"/>
                </a:solidFill>
              </a:rPr>
              <a:t>系统简介</a:t>
            </a:r>
          </a:p>
        </p:txBody>
      </p:sp>
      <p:sp>
        <p:nvSpPr>
          <p:cNvPr id="6147" name="矩形 5">
            <a:extLst>
              <a:ext uri="{FF2B5EF4-FFF2-40B4-BE49-F238E27FC236}">
                <a16:creationId xmlns:a16="http://schemas.microsoft.com/office/drawing/2014/main" id="{2259F745-6729-4A32-9234-5A4FD0F46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1066800"/>
            <a:ext cx="81153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Linux</a:t>
            </a:r>
            <a:r>
              <a:rPr lang="zh-CN" altLang="zh-CN" sz="2000" dirty="0"/>
              <a:t>是一套免费使用和自由传播的类</a:t>
            </a:r>
            <a:r>
              <a:rPr lang="en-US" altLang="zh-CN" sz="2000" dirty="0"/>
              <a:t>Unix</a:t>
            </a:r>
            <a:r>
              <a:rPr lang="zh-CN" altLang="zh-CN" sz="2000" dirty="0"/>
              <a:t>操作系统，是一个基于</a:t>
            </a:r>
            <a:r>
              <a:rPr lang="en-US" altLang="zh-CN" sz="2000" dirty="0"/>
              <a:t>POSIX</a:t>
            </a:r>
            <a:r>
              <a:rPr lang="zh-CN" altLang="zh-CN" sz="2000" dirty="0"/>
              <a:t>和</a:t>
            </a:r>
            <a:r>
              <a:rPr lang="en-US" altLang="zh-CN" sz="2000" dirty="0"/>
              <a:t>UNIX</a:t>
            </a:r>
            <a:r>
              <a:rPr lang="zh-CN" altLang="zh-CN" sz="2000" dirty="0"/>
              <a:t>的多用户、多任务、支持多线程和多</a:t>
            </a:r>
            <a:r>
              <a:rPr lang="en-US" altLang="zh-CN" sz="2000" dirty="0"/>
              <a:t>CPU</a:t>
            </a:r>
            <a:r>
              <a:rPr lang="zh-CN" altLang="zh-CN" sz="2000" dirty="0"/>
              <a:t>的操作系统。</a:t>
            </a:r>
            <a:endParaRPr lang="en-US" altLang="zh-CN" sz="2000" dirty="0"/>
          </a:p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Linux</a:t>
            </a:r>
            <a:r>
              <a:rPr lang="zh-CN" altLang="zh-CN" sz="2000" dirty="0"/>
              <a:t>有许多服务于不同目的的发行版， 包括对不同计算机结构的支持、对一个具体区域或语言的本地化、实时应用和嵌入式系统等，已经有超过三百个发行版，但是，目前在全球范围内只有十个左右发行版被普遍使用，比如</a:t>
            </a:r>
            <a:r>
              <a:rPr lang="en-US" altLang="zh-CN" sz="2000" dirty="0"/>
              <a:t>Fedora</a:t>
            </a:r>
            <a:r>
              <a:rPr lang="zh-CN" altLang="zh-CN" sz="2000" dirty="0"/>
              <a:t>、</a:t>
            </a:r>
            <a:r>
              <a:rPr lang="en-US" altLang="zh-CN" sz="2000" dirty="0"/>
              <a:t>Debian</a:t>
            </a:r>
            <a:r>
              <a:rPr lang="zh-CN" altLang="zh-CN" sz="2000" dirty="0"/>
              <a:t>、</a:t>
            </a:r>
            <a:r>
              <a:rPr lang="en-US" altLang="zh-CN" sz="2000" dirty="0"/>
              <a:t>Ubuntu</a:t>
            </a:r>
            <a:r>
              <a:rPr lang="zh-CN" altLang="zh-CN" sz="2000" dirty="0"/>
              <a:t>、</a:t>
            </a:r>
            <a:r>
              <a:rPr lang="en-US" altLang="zh-CN" sz="2000" dirty="0"/>
              <a:t>RedHat</a:t>
            </a:r>
            <a:r>
              <a:rPr lang="zh-CN" altLang="zh-CN" sz="2000" dirty="0"/>
              <a:t>、</a:t>
            </a:r>
            <a:r>
              <a:rPr lang="en-US" altLang="zh-CN" sz="2000" dirty="0" err="1"/>
              <a:t>SuSE</a:t>
            </a:r>
            <a:r>
              <a:rPr lang="zh-CN" altLang="zh-CN" sz="2000" dirty="0"/>
              <a:t>、</a:t>
            </a:r>
            <a:r>
              <a:rPr lang="en-US" altLang="zh-CN" sz="2000" dirty="0"/>
              <a:t>CentOS</a:t>
            </a:r>
            <a:r>
              <a:rPr lang="zh-CN" altLang="zh-CN" sz="2000" dirty="0"/>
              <a:t>等。</a:t>
            </a:r>
            <a:endParaRPr lang="en-US" altLang="zh-CN" sz="2000" dirty="0"/>
          </a:p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Linux</a:t>
            </a:r>
            <a:r>
              <a:rPr lang="zh-CN" altLang="zh-CN" sz="2000" dirty="0"/>
              <a:t>的发行版本可以大体分为两类，一类是商业公司维护的发行版本，一类是社区组织维护的发行版本，前者以著名的</a:t>
            </a:r>
            <a:r>
              <a:rPr lang="en-US" altLang="zh-CN" sz="2000" dirty="0" err="1"/>
              <a:t>Redhat</a:t>
            </a:r>
            <a:r>
              <a:rPr lang="zh-CN" altLang="zh-CN" sz="2000" dirty="0"/>
              <a:t>为代表，后者以</a:t>
            </a:r>
            <a:r>
              <a:rPr lang="en-US" altLang="zh-CN" sz="2000" dirty="0"/>
              <a:t>Debian</a:t>
            </a:r>
            <a:r>
              <a:rPr lang="zh-CN" altLang="zh-CN" sz="2000" dirty="0"/>
              <a:t>为代表。</a:t>
            </a:r>
            <a:r>
              <a:rPr lang="en-US" altLang="zh-CN" sz="2000" dirty="0"/>
              <a:t>Debian</a:t>
            </a:r>
            <a:r>
              <a:rPr lang="zh-CN" altLang="zh-CN" sz="2000" dirty="0"/>
              <a:t>是社区类</a:t>
            </a:r>
            <a:r>
              <a:rPr lang="en-US" altLang="zh-CN" sz="2000" dirty="0"/>
              <a:t>Linux</a:t>
            </a:r>
            <a:r>
              <a:rPr lang="zh-CN" altLang="zh-CN" sz="2000" dirty="0"/>
              <a:t>的典范，是迄今为止最遵循</a:t>
            </a:r>
            <a:r>
              <a:rPr lang="en-US" altLang="zh-CN" sz="2000" dirty="0"/>
              <a:t>GNU</a:t>
            </a:r>
            <a:r>
              <a:rPr lang="zh-CN" altLang="zh-CN" sz="2000" dirty="0"/>
              <a:t>规范的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系统。</a:t>
            </a:r>
            <a:r>
              <a:rPr lang="en-US" altLang="zh-CN" sz="2000" dirty="0"/>
              <a:t>Ubuntu</a:t>
            </a:r>
            <a:r>
              <a:rPr lang="zh-CN" altLang="zh-CN" sz="2000" dirty="0"/>
              <a:t>严格来说不能算一个独立的发行版本，</a:t>
            </a:r>
            <a:r>
              <a:rPr lang="en-US" altLang="zh-CN" sz="2000" dirty="0"/>
              <a:t>Ubuntu</a:t>
            </a:r>
            <a:r>
              <a:rPr lang="zh-CN" altLang="zh-CN" sz="2000" dirty="0"/>
              <a:t>是基于</a:t>
            </a:r>
            <a:r>
              <a:rPr lang="en-US" altLang="zh-CN" sz="2000" dirty="0"/>
              <a:t>Debian</a:t>
            </a:r>
            <a:r>
              <a:rPr lang="zh-CN" altLang="zh-CN" sz="2000" dirty="0"/>
              <a:t>的</a:t>
            </a:r>
            <a:r>
              <a:rPr lang="en-US" altLang="zh-CN" sz="2000" dirty="0"/>
              <a:t>unstable</a:t>
            </a:r>
            <a:r>
              <a:rPr lang="zh-CN" altLang="zh-CN" sz="2000" dirty="0"/>
              <a:t>版本加强而来的。</a:t>
            </a:r>
            <a:r>
              <a:rPr lang="en-US" altLang="zh-CN" sz="2000" dirty="0"/>
              <a:t>Ubuntu</a:t>
            </a:r>
            <a:r>
              <a:rPr lang="zh-CN" altLang="zh-CN" sz="2000" dirty="0"/>
              <a:t>就是一个拥有</a:t>
            </a:r>
            <a:r>
              <a:rPr lang="en-US" altLang="zh-CN" sz="2000" dirty="0"/>
              <a:t>Debian</a:t>
            </a:r>
            <a:r>
              <a:rPr lang="zh-CN" altLang="zh-CN" sz="2000" dirty="0"/>
              <a:t>所有的优点以及自己所加强的优点的近乎完美的</a:t>
            </a:r>
            <a:r>
              <a:rPr lang="en-US" altLang="zh-CN" sz="2000" dirty="0"/>
              <a:t>Linux</a:t>
            </a:r>
            <a:r>
              <a:rPr lang="zh-CN" altLang="zh-CN" sz="2000" dirty="0"/>
              <a:t>桌面系统，在服务端和桌面端使用占比最高，网络上资料最齐全，因此，本教程采用</a:t>
            </a:r>
            <a:r>
              <a:rPr lang="en-US" altLang="zh-CN" sz="2000" dirty="0"/>
              <a:t>Ubuntu</a:t>
            </a:r>
            <a:r>
              <a:rPr lang="zh-CN" altLang="zh-CN" sz="2000" dirty="0"/>
              <a:t>。</a:t>
            </a:r>
            <a:endParaRPr lang="zh-CN" altLang="en-US" sz="20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8AD887-574D-4BC3-A954-8AD469BD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93FF7C-1CDC-420F-948A-857C8C7B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3968F-97B3-422E-AD93-3CE7F302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图片 2" descr="http://dblab.xmu.edu.cn/blog/wp-content/uploads/2015/12/12.png">
            <a:extLst>
              <a:ext uri="{FF2B5EF4-FFF2-40B4-BE49-F238E27FC236}">
                <a16:creationId xmlns:a16="http://schemas.microsoft.com/office/drawing/2014/main" id="{E5EF4D85-6BB7-4489-ACBB-16895EB9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9" t="31456" r="36874" b="35129"/>
          <a:stretch>
            <a:fillRect/>
          </a:stretch>
        </p:blipFill>
        <p:spPr bwMode="auto">
          <a:xfrm>
            <a:off x="1524000" y="1524000"/>
            <a:ext cx="4876800" cy="462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CF5AA7-E176-48E8-8676-37EB7FE8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1E0A11-52E8-41E0-A5F9-183DD60E9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C4DA79-A068-46EB-8436-CC973BB0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图片 2" descr="http://dblab.xmu.edu.cn/blog/wp-content/uploads/2015/12/13.png">
            <a:extLst>
              <a:ext uri="{FF2B5EF4-FFF2-40B4-BE49-F238E27FC236}">
                <a16:creationId xmlns:a16="http://schemas.microsoft.com/office/drawing/2014/main" id="{8A23C22B-6366-47E2-A7BA-75AEB01E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" t="17525" r="8519" b="16660"/>
          <a:stretch>
            <a:fillRect/>
          </a:stretch>
        </p:blipFill>
        <p:spPr bwMode="auto">
          <a:xfrm>
            <a:off x="685800" y="1371600"/>
            <a:ext cx="74310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286057-A7A4-4C2E-83E9-F9C38E241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BE49FF-3D51-46F2-8071-1D5727E9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4D0854-C1C6-468D-910E-A597EDFA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图片 2" descr="http://dblab.xmu.edu.cn/blog/wp-content/uploads/2015/12/14.png">
            <a:extLst>
              <a:ext uri="{FF2B5EF4-FFF2-40B4-BE49-F238E27FC236}">
                <a16:creationId xmlns:a16="http://schemas.microsoft.com/office/drawing/2014/main" id="{39E697ED-44FD-4773-AAE9-9DABE4225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7" t="31502" r="33981" b="30441"/>
          <a:stretch>
            <a:fillRect/>
          </a:stretch>
        </p:blipFill>
        <p:spPr bwMode="auto">
          <a:xfrm>
            <a:off x="1676400" y="1295400"/>
            <a:ext cx="5181600" cy="5037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550D03-78D7-44E9-8806-E3315660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1EDC57-6056-4540-9AFE-38D2617B9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CB43CA-DBA5-448E-84FB-E6BF5117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图片 2" descr="http://dblab.xmu.edu.cn/blog/wp-content/uploads/2015/12/15.png">
            <a:extLst>
              <a:ext uri="{FF2B5EF4-FFF2-40B4-BE49-F238E27FC236}">
                <a16:creationId xmlns:a16="http://schemas.microsoft.com/office/drawing/2014/main" id="{CC28D9EF-E4AD-47AE-9204-387660D47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17195" r="7835" b="16786"/>
          <a:stretch>
            <a:fillRect/>
          </a:stretch>
        </p:blipFill>
        <p:spPr bwMode="auto">
          <a:xfrm>
            <a:off x="990600" y="1447800"/>
            <a:ext cx="756126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89B8D4-6EAD-4B93-8B3F-BB9A5A192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AFCE0F-6829-4248-AE57-3615B80E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C6AB6E-C5C1-43E2-87A1-CC516FE2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图片 2" descr="http://dblab.xmu.edu.cn/blog/wp-content/uploads/2015/12/16.png">
            <a:extLst>
              <a:ext uri="{FF2B5EF4-FFF2-40B4-BE49-F238E27FC236}">
                <a16:creationId xmlns:a16="http://schemas.microsoft.com/office/drawing/2014/main" id="{AF041A9A-3196-4BA6-8565-AA02E56C1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43118" r="18843" b="25456"/>
          <a:stretch>
            <a:fillRect/>
          </a:stretch>
        </p:blipFill>
        <p:spPr bwMode="auto">
          <a:xfrm>
            <a:off x="705643" y="1750003"/>
            <a:ext cx="7828757" cy="331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0C8ECF-E4E9-4E46-B13F-C3E78E56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2418CD-CC89-47FC-833F-97E87C7E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6B25FE-66FD-4081-BDAA-2EA869EC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图片 2" descr="http://dblab.xmu.edu.cn/blog/wp-content/uploads/2015/12/17.png">
            <a:extLst>
              <a:ext uri="{FF2B5EF4-FFF2-40B4-BE49-F238E27FC236}">
                <a16:creationId xmlns:a16="http://schemas.microsoft.com/office/drawing/2014/main" id="{EE5441FD-FC50-43B7-B89F-2E455CC1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17883" r="7639" b="16388"/>
          <a:stretch>
            <a:fillRect/>
          </a:stretch>
        </p:blipFill>
        <p:spPr bwMode="auto">
          <a:xfrm>
            <a:off x="914400" y="1295400"/>
            <a:ext cx="756443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10D213-652C-425C-BC2D-0655B35C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FD184E-3255-4A01-B10C-EAB11E8D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FCC84C-1B5E-4B64-A86E-AD592726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2" descr="http://dblab.xmu.edu.cn/blog/wp-content/uploads/2015/12/18.png">
            <a:extLst>
              <a:ext uri="{FF2B5EF4-FFF2-40B4-BE49-F238E27FC236}">
                <a16:creationId xmlns:a16="http://schemas.microsoft.com/office/drawing/2014/main" id="{1F3068A2-2E31-4AEB-B5F9-0E640DD8A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" t="17317" r="7561" b="16098"/>
          <a:stretch>
            <a:fillRect/>
          </a:stretch>
        </p:blipFill>
        <p:spPr bwMode="auto">
          <a:xfrm>
            <a:off x="558006" y="1143000"/>
            <a:ext cx="802798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D62399-06FF-4309-BD93-1B563DC5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E51AF2-47A0-4842-A29B-2E29F0EB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561ABC-15E8-4863-8D62-91AB89E8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图片 2" descr="http://dblab.xmu.edu.cn/blog/wp-content/uploads/2015/12/19.png">
            <a:extLst>
              <a:ext uri="{FF2B5EF4-FFF2-40B4-BE49-F238E27FC236}">
                <a16:creationId xmlns:a16="http://schemas.microsoft.com/office/drawing/2014/main" id="{B946117F-B896-444F-A5AC-7739C8F9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" t="17322" r="7817" b="16554"/>
          <a:stretch>
            <a:fillRect/>
          </a:stretch>
        </p:blipFill>
        <p:spPr bwMode="auto">
          <a:xfrm>
            <a:off x="533400" y="1219200"/>
            <a:ext cx="794861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BA5529-5A2E-466C-A692-996ED7606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37FCB6-DA93-4D28-B91B-01A7C5A3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AE7BA8-AEC9-41CB-8762-9D4374C2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图片 2" descr="http://dblab.xmu.edu.cn/blog/wp-content/uploads/2015/12/21.png">
            <a:extLst>
              <a:ext uri="{FF2B5EF4-FFF2-40B4-BE49-F238E27FC236}">
                <a16:creationId xmlns:a16="http://schemas.microsoft.com/office/drawing/2014/main" id="{CFF0FE02-52D4-4860-8F87-6E19EDA4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1" t="45776" r="25758" b="35497"/>
          <a:stretch>
            <a:fillRect/>
          </a:stretch>
        </p:blipFill>
        <p:spPr bwMode="auto">
          <a:xfrm>
            <a:off x="876961" y="1752600"/>
            <a:ext cx="739007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AF7582-B7FA-4F45-96D1-2DF6EC039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1B5D47-250C-4119-9E89-E62720AB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6B4A89-68E3-4DA0-ADEA-7E8E594A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图片 2" descr="http://dblab.xmu.edu.cn/blog/wp-content/uploads/2015/12/20.png">
            <a:extLst>
              <a:ext uri="{FF2B5EF4-FFF2-40B4-BE49-F238E27FC236}">
                <a16:creationId xmlns:a16="http://schemas.microsoft.com/office/drawing/2014/main" id="{690E5FAC-11DF-4345-9ECD-CD58081BD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5" t="22154" r="12929" b="11949"/>
          <a:stretch>
            <a:fillRect/>
          </a:stretch>
        </p:blipFill>
        <p:spPr bwMode="auto">
          <a:xfrm>
            <a:off x="952500" y="1219200"/>
            <a:ext cx="7239000" cy="528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0EC0E6-C11C-4B88-B351-40383995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F32B82-48D2-4CAC-96C1-211E54D7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111089-97F5-4E30-8A26-B9D378E2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379B45E6-46AC-4C76-BA01-77071B979B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8273" y="-76200"/>
            <a:ext cx="8001000" cy="914400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2"/>
                </a:solidFill>
              </a:rPr>
              <a:t>2.2.Linux</a:t>
            </a:r>
            <a:r>
              <a:rPr lang="zh-CN" altLang="en-US" sz="3200" b="1" dirty="0">
                <a:solidFill>
                  <a:schemeClr val="bg2"/>
                </a:solidFill>
              </a:rPr>
              <a:t>系统安装</a:t>
            </a:r>
          </a:p>
        </p:txBody>
      </p:sp>
      <p:sp>
        <p:nvSpPr>
          <p:cNvPr id="7171" name="TextBox 2">
            <a:extLst>
              <a:ext uri="{FF2B5EF4-FFF2-40B4-BE49-F238E27FC236}">
                <a16:creationId xmlns:a16="http://schemas.microsoft.com/office/drawing/2014/main" id="{A9A79826-52F7-4D71-B9EE-89E7244AC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19200"/>
            <a:ext cx="575029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bg2"/>
                </a:solidFill>
              </a:rPr>
              <a:t>2.2.1 </a:t>
            </a:r>
            <a:r>
              <a:rPr lang="zh-CN" altLang="zh-CN" sz="2800" b="1" dirty="0">
                <a:solidFill>
                  <a:schemeClr val="bg2"/>
                </a:solidFill>
              </a:rPr>
              <a:t>下载安装文件</a:t>
            </a:r>
            <a:endParaRPr lang="en-US" altLang="zh-CN" sz="2800" b="1" dirty="0">
              <a:solidFill>
                <a:schemeClr val="bg2"/>
              </a:solidFill>
            </a:endParaRPr>
          </a:p>
          <a:p>
            <a:pPr marL="457200" indent="-4572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bg2"/>
                </a:solidFill>
              </a:rPr>
              <a:t>2.2.2 Linux</a:t>
            </a:r>
            <a:r>
              <a:rPr lang="zh-CN" altLang="zh-CN" sz="2800" b="1" dirty="0">
                <a:solidFill>
                  <a:schemeClr val="bg2"/>
                </a:solidFill>
              </a:rPr>
              <a:t>系统的安装方式</a:t>
            </a:r>
            <a:endParaRPr lang="en-US" altLang="zh-CN" sz="2800" b="1" dirty="0">
              <a:solidFill>
                <a:schemeClr val="bg2"/>
              </a:solidFill>
            </a:endParaRPr>
          </a:p>
          <a:p>
            <a:pPr marL="457200" indent="-4572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bg2"/>
                </a:solidFill>
              </a:rPr>
              <a:t>2.2.3 </a:t>
            </a:r>
            <a:r>
              <a:rPr lang="zh-CN" altLang="zh-CN" sz="2800" b="1" dirty="0">
                <a:solidFill>
                  <a:schemeClr val="bg2"/>
                </a:solidFill>
              </a:rPr>
              <a:t>安装</a:t>
            </a:r>
            <a:r>
              <a:rPr lang="en-US" altLang="zh-CN" sz="2800" b="1" dirty="0">
                <a:solidFill>
                  <a:schemeClr val="bg2"/>
                </a:solidFill>
              </a:rPr>
              <a:t>Linux</a:t>
            </a:r>
            <a:r>
              <a:rPr lang="zh-CN" altLang="zh-CN" sz="2800" b="1" dirty="0">
                <a:solidFill>
                  <a:schemeClr val="bg2"/>
                </a:solidFill>
              </a:rPr>
              <a:t>虚拟机</a:t>
            </a:r>
            <a:endParaRPr lang="en-US" altLang="zh-CN" sz="2800" b="1" dirty="0">
              <a:solidFill>
                <a:schemeClr val="bg2"/>
              </a:solidFill>
            </a:endParaRPr>
          </a:p>
          <a:p>
            <a:pPr marL="457200" indent="-4572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chemeClr val="bg2"/>
                </a:solidFill>
              </a:rPr>
              <a:t>2.2.4 </a:t>
            </a:r>
            <a:r>
              <a:rPr lang="zh-CN" altLang="en-US" sz="2800" b="1" dirty="0">
                <a:solidFill>
                  <a:schemeClr val="bg2"/>
                </a:solidFill>
              </a:rPr>
              <a:t>生成</a:t>
            </a:r>
            <a:r>
              <a:rPr lang="en-US" altLang="zh-CN" sz="2800" b="1" dirty="0">
                <a:solidFill>
                  <a:schemeClr val="bg2"/>
                </a:solidFill>
              </a:rPr>
              <a:t>Linux</a:t>
            </a:r>
            <a:r>
              <a:rPr lang="zh-CN" altLang="en-US" sz="2800" b="1" dirty="0">
                <a:solidFill>
                  <a:schemeClr val="bg2"/>
                </a:solidFill>
              </a:rPr>
              <a:t>虚拟机镜像文件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6CF152-35B3-48AE-B7D2-3CEEDE1E2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C59FD3-4954-4733-B678-4F6923CE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3D857B-B800-4412-97DB-1D750CD3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图片 2" descr="http://dblab.xmu.edu.cn/blog/wp-content/uploads/2015/12/22.png">
            <a:extLst>
              <a:ext uri="{FF2B5EF4-FFF2-40B4-BE49-F238E27FC236}">
                <a16:creationId xmlns:a16="http://schemas.microsoft.com/office/drawing/2014/main" id="{07D62783-3ADB-4B36-B0DE-96ABCFBC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" t="35634" r="35872" b="25233"/>
          <a:stretch>
            <a:fillRect/>
          </a:stretch>
        </p:blipFill>
        <p:spPr bwMode="auto">
          <a:xfrm>
            <a:off x="1524000" y="1981200"/>
            <a:ext cx="5715000" cy="317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ECAE31-D53F-455A-9FF8-BD596544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E26543-BD8D-4E21-B078-4D5C813F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5FEC9D-7BD7-4038-8220-79C59720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图片 2" descr="IMG_256">
            <a:extLst>
              <a:ext uri="{FF2B5EF4-FFF2-40B4-BE49-F238E27FC236}">
                <a16:creationId xmlns:a16="http://schemas.microsoft.com/office/drawing/2014/main" id="{92C7A7FF-8C7B-4742-8A46-0192C3BF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202547"/>
            <a:ext cx="3924300" cy="505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17D7A5-1C1A-477F-9A35-70552F15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D86BCD-63C0-4003-A2B0-45B6F2513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2B5450-F4FE-405C-A114-9DFAE08B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矩形 2">
            <a:extLst>
              <a:ext uri="{FF2B5EF4-FFF2-40B4-BE49-F238E27FC236}">
                <a16:creationId xmlns:a16="http://schemas.microsoft.com/office/drawing/2014/main" id="{D97A5181-EBE2-4216-B59B-75A8A55D5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978347"/>
            <a:ext cx="4881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2"/>
                </a:solidFill>
              </a:rPr>
              <a:t>4.</a:t>
            </a:r>
            <a:r>
              <a:rPr lang="zh-CN" altLang="zh-CN" sz="2400" b="1" dirty="0">
                <a:solidFill>
                  <a:schemeClr val="bg2"/>
                </a:solidFill>
              </a:rPr>
              <a:t>利用</a:t>
            </a:r>
            <a:r>
              <a:rPr lang="en-US" altLang="zh-CN" sz="2400" b="1" dirty="0">
                <a:solidFill>
                  <a:schemeClr val="bg2"/>
                </a:solidFill>
              </a:rPr>
              <a:t>FTP</a:t>
            </a:r>
            <a:r>
              <a:rPr lang="zh-CN" altLang="zh-CN" sz="2400" b="1" dirty="0">
                <a:solidFill>
                  <a:schemeClr val="bg2"/>
                </a:solidFill>
              </a:rPr>
              <a:t>软件向</a:t>
            </a:r>
            <a:r>
              <a:rPr lang="en-US" altLang="zh-CN" sz="2400" b="1" dirty="0">
                <a:solidFill>
                  <a:schemeClr val="bg2"/>
                </a:solidFill>
              </a:rPr>
              <a:t>Ubuntu</a:t>
            </a:r>
            <a:r>
              <a:rPr lang="zh-CN" altLang="zh-CN" sz="2400" b="1" dirty="0">
                <a:solidFill>
                  <a:schemeClr val="bg2"/>
                </a:solidFill>
              </a:rPr>
              <a:t>传输文件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46084" name="矩形 3">
            <a:extLst>
              <a:ext uri="{FF2B5EF4-FFF2-40B4-BE49-F238E27FC236}">
                <a16:creationId xmlns:a16="http://schemas.microsoft.com/office/drawing/2014/main" id="{4A51B83B-9C12-4656-95D1-B459B8C3D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32173"/>
            <a:ext cx="34499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zh-CN" sz="2400" b="1" dirty="0"/>
              <a:t>）设置网络连接方式</a:t>
            </a:r>
            <a:endParaRPr lang="zh-CN" altLang="en-US" sz="2400" dirty="0"/>
          </a:p>
        </p:txBody>
      </p:sp>
      <p:pic>
        <p:nvPicPr>
          <p:cNvPr id="46085" name="图片 4" descr="IMG_256">
            <a:extLst>
              <a:ext uri="{FF2B5EF4-FFF2-40B4-BE49-F238E27FC236}">
                <a16:creationId xmlns:a16="http://schemas.microsoft.com/office/drawing/2014/main" id="{9921A356-0A08-4936-B765-47F32C37E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93" y="2362200"/>
            <a:ext cx="7252006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DA0183-4C92-496C-ACA0-4865A076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9CB2DD-8551-4AEA-803A-7942F59A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FD6110-9697-41D8-B5C3-B5F0917E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图片 2" descr="IMG_256">
            <a:extLst>
              <a:ext uri="{FF2B5EF4-FFF2-40B4-BE49-F238E27FC236}">
                <a16:creationId xmlns:a16="http://schemas.microsoft.com/office/drawing/2014/main" id="{B68A7761-3B09-43AD-8FDC-42ABAD41C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59" y="1600200"/>
            <a:ext cx="7863682" cy="4229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11921E-8CC2-477A-B2B4-FE2B24891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0C2DCC-3390-4D55-9EFF-EC06961F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8E42EC-D843-49C3-A00A-E77F8AC4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Box 2">
            <a:extLst>
              <a:ext uri="{FF2B5EF4-FFF2-40B4-BE49-F238E27FC236}">
                <a16:creationId xmlns:a16="http://schemas.microsoft.com/office/drawing/2014/main" id="{1756915B-7E50-4623-BD11-625E03ED1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022797"/>
            <a:ext cx="22268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</a:t>
            </a:r>
            <a:r>
              <a:rPr lang="zh-CN" altLang="zh-CN" sz="2400" b="1" dirty="0"/>
              <a:t>安装</a:t>
            </a:r>
            <a:r>
              <a:rPr lang="en-US" altLang="zh-CN" sz="2400" b="1" dirty="0"/>
              <a:t>SSH</a:t>
            </a:r>
            <a:endParaRPr lang="zh-CN" altLang="zh-CN" sz="2400" dirty="0"/>
          </a:p>
        </p:txBody>
      </p:sp>
      <p:sp>
        <p:nvSpPr>
          <p:cNvPr id="48132" name="TextBox 3">
            <a:extLst>
              <a:ext uri="{FF2B5EF4-FFF2-40B4-BE49-F238E27FC236}">
                <a16:creationId xmlns:a16="http://schemas.microsoft.com/office/drawing/2014/main" id="{A8CB78FD-AECD-4E91-8605-1C74C13AE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81534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SSH</a:t>
            </a:r>
            <a:r>
              <a:rPr lang="zh-CN" altLang="zh-CN" sz="2400" dirty="0"/>
              <a:t>是</a:t>
            </a:r>
            <a:r>
              <a:rPr lang="en-US" altLang="zh-CN" sz="2400" dirty="0"/>
              <a:t>Secure Shell</a:t>
            </a:r>
            <a:r>
              <a:rPr lang="zh-CN" altLang="zh-CN" sz="2400" dirty="0"/>
              <a:t>的缩写，它是建立在应用层基础上的安全协议，专为远程登录会话和其他网络服务提供安全性。利用</a:t>
            </a:r>
            <a:r>
              <a:rPr lang="en-US" altLang="zh-CN" sz="2400" dirty="0"/>
              <a:t>SSH</a:t>
            </a:r>
            <a:r>
              <a:rPr lang="zh-CN" altLang="zh-CN" sz="2400" dirty="0"/>
              <a:t>协议可以有效防止远程管理过程中的信息泄露问题。需要在</a:t>
            </a:r>
            <a:r>
              <a:rPr lang="en-US" altLang="zh-CN" sz="2400" dirty="0"/>
              <a:t>Ubuntu</a:t>
            </a:r>
            <a:r>
              <a:rPr lang="zh-CN" altLang="zh-CN" sz="2400" dirty="0"/>
              <a:t>上安装</a:t>
            </a:r>
            <a:r>
              <a:rPr lang="en-US" altLang="zh-CN" sz="2400" dirty="0"/>
              <a:t>SSH</a:t>
            </a:r>
            <a:r>
              <a:rPr lang="zh-CN" altLang="zh-CN" sz="2400" dirty="0"/>
              <a:t>服务端，才能让</a:t>
            </a:r>
            <a:r>
              <a:rPr lang="en-US" altLang="zh-CN" sz="2400" dirty="0"/>
              <a:t>FTP</a:t>
            </a:r>
            <a:r>
              <a:rPr lang="zh-CN" altLang="zh-CN" sz="2400" dirty="0"/>
              <a:t>软件通过</a:t>
            </a:r>
            <a:r>
              <a:rPr lang="en-US" altLang="zh-CN" sz="2400" dirty="0"/>
              <a:t>SFTP</a:t>
            </a:r>
            <a:r>
              <a:rPr lang="zh-CN" altLang="zh-CN" sz="2400" dirty="0"/>
              <a:t>（</a:t>
            </a:r>
            <a:r>
              <a:rPr lang="en-US" altLang="zh-CN" sz="2400" dirty="0"/>
              <a:t>SSH File Transfer Protocol</a:t>
            </a:r>
            <a:r>
              <a:rPr lang="zh-CN" altLang="zh-CN" sz="2400" dirty="0"/>
              <a:t>）方式连接</a:t>
            </a:r>
            <a:r>
              <a:rPr lang="en-US" altLang="zh-CN" sz="2400" dirty="0"/>
              <a:t>Ubuntu</a:t>
            </a:r>
            <a:r>
              <a:rPr lang="zh-CN" altLang="zh-CN" sz="2400" dirty="0"/>
              <a:t>系统。</a:t>
            </a:r>
            <a:r>
              <a:rPr lang="en-US" altLang="zh-CN" sz="2400" dirty="0"/>
              <a:t>Ubuntu </a:t>
            </a:r>
            <a:r>
              <a:rPr lang="zh-CN" altLang="zh-CN" sz="2400" dirty="0"/>
              <a:t>默认已安装了</a:t>
            </a:r>
            <a:r>
              <a:rPr lang="en-US" altLang="zh-CN" sz="2400" dirty="0"/>
              <a:t> SSH</a:t>
            </a:r>
            <a:r>
              <a:rPr lang="zh-CN" altLang="zh-CN" sz="2400" dirty="0"/>
              <a:t>客户端，因此，还需要安装</a:t>
            </a:r>
            <a:r>
              <a:rPr lang="en-US" altLang="zh-CN" sz="2400" dirty="0"/>
              <a:t> SSH</a:t>
            </a:r>
            <a:r>
              <a:rPr lang="zh-CN" altLang="zh-CN" sz="2400" dirty="0"/>
              <a:t>服务端，安装方法是，在</a:t>
            </a:r>
            <a:r>
              <a:rPr lang="en-US" altLang="zh-CN" sz="2400" dirty="0"/>
              <a:t>Ubuntu</a:t>
            </a:r>
            <a:r>
              <a:rPr lang="zh-CN" altLang="zh-CN" sz="2400" dirty="0"/>
              <a:t>系统中打开一个命令行终端，执行如下命令：</a:t>
            </a:r>
            <a:endParaRPr lang="zh-CN" altLang="en-US" sz="2400" dirty="0"/>
          </a:p>
        </p:txBody>
      </p:sp>
      <p:sp>
        <p:nvSpPr>
          <p:cNvPr id="48133" name="TextBox 4">
            <a:extLst>
              <a:ext uri="{FF2B5EF4-FFF2-40B4-BE49-F238E27FC236}">
                <a16:creationId xmlns:a16="http://schemas.microsoft.com/office/drawing/2014/main" id="{CE0B9EE9-2E43-4C9D-B849-527E8594E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181600"/>
            <a:ext cx="7315200" cy="46166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$</a:t>
            </a:r>
            <a:r>
              <a:rPr lang="en-US" altLang="zh-CN" sz="2400" dirty="0" err="1">
                <a:solidFill>
                  <a:schemeClr val="bg1"/>
                </a:solidFill>
              </a:rPr>
              <a:t>sudo</a:t>
            </a:r>
            <a:r>
              <a:rPr lang="en-US" altLang="zh-CN" sz="2400" dirty="0">
                <a:solidFill>
                  <a:schemeClr val="bg1"/>
                </a:solidFill>
              </a:rPr>
              <a:t> apt-get install </a:t>
            </a:r>
            <a:r>
              <a:rPr lang="en-US" altLang="zh-CN" sz="2400" dirty="0" err="1">
                <a:solidFill>
                  <a:schemeClr val="bg1"/>
                </a:solidFill>
              </a:rPr>
              <a:t>openssh</a:t>
            </a:r>
            <a:r>
              <a:rPr lang="en-US" altLang="zh-CN" sz="2400" dirty="0">
                <a:solidFill>
                  <a:schemeClr val="bg1"/>
                </a:solidFill>
              </a:rPr>
              <a:t>-server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E4E918-116E-4A4A-9801-F68E7274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79A860-AECF-40E1-8295-07DE1D63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AFD260-839C-4147-9A36-09C08DB0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2">
            <a:extLst>
              <a:ext uri="{FF2B5EF4-FFF2-40B4-BE49-F238E27FC236}">
                <a16:creationId xmlns:a16="http://schemas.microsoft.com/office/drawing/2014/main" id="{FF587862-B496-4550-9DF2-67BCBA58E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2792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zh-CN" sz="2400" b="1" dirty="0"/>
              <a:t>）设置</a:t>
            </a:r>
            <a:r>
              <a:rPr lang="en-US" altLang="zh-CN" sz="2400" b="1" dirty="0"/>
              <a:t>FTP</a:t>
            </a:r>
            <a:r>
              <a:rPr lang="zh-CN" altLang="zh-CN" sz="2400" b="1" dirty="0"/>
              <a:t>软件</a:t>
            </a:r>
            <a:endParaRPr lang="zh-CN" altLang="en-US" sz="2400" dirty="0"/>
          </a:p>
        </p:txBody>
      </p:sp>
      <p:sp>
        <p:nvSpPr>
          <p:cNvPr id="49156" name="TextBox 3">
            <a:extLst>
              <a:ext uri="{FF2B5EF4-FFF2-40B4-BE49-F238E27FC236}">
                <a16:creationId xmlns:a16="http://schemas.microsoft.com/office/drawing/2014/main" id="{4BB899FA-EB66-48BE-8657-03373100E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515" y="1559867"/>
            <a:ext cx="67714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/>
              <a:t>进入</a:t>
            </a:r>
            <a:r>
              <a:rPr lang="en-US" altLang="zh-CN" sz="2400" dirty="0"/>
              <a:t>Shell</a:t>
            </a:r>
            <a:r>
              <a:rPr lang="zh-CN" altLang="zh-CN" sz="2400" dirty="0"/>
              <a:t>命令提示符状态，输入命令“</a:t>
            </a:r>
            <a:r>
              <a:rPr lang="en-US" altLang="zh-CN" sz="2400" dirty="0"/>
              <a:t>ifconfig</a:t>
            </a:r>
            <a:r>
              <a:rPr lang="zh-CN" altLang="zh-CN" sz="2400" dirty="0"/>
              <a:t>”</a:t>
            </a:r>
            <a:endParaRPr lang="zh-CN" altLang="en-US" sz="2400" dirty="0"/>
          </a:p>
        </p:txBody>
      </p:sp>
      <p:pic>
        <p:nvPicPr>
          <p:cNvPr id="49157" name="图片 4" descr="C:\Users\Administrator\AppData\Roaming\Tencent\Users\70004972\QQ\WinTemp\RichOle\T[8PGMEH1EORX$A5UF`UZSQ.png">
            <a:extLst>
              <a:ext uri="{FF2B5EF4-FFF2-40B4-BE49-F238E27FC236}">
                <a16:creationId xmlns:a16="http://schemas.microsoft.com/office/drawing/2014/main" id="{480173AE-E4AC-4936-BFE4-C18DCF8CA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712529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FFA66F-B8FB-4F5C-A687-CC51D2A78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3C507B-D929-4679-95C2-55E5898F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C18C2A-014B-4AFC-8834-603BC986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extBox 2">
            <a:extLst>
              <a:ext uri="{FF2B5EF4-FFF2-40B4-BE49-F238E27FC236}">
                <a16:creationId xmlns:a16="http://schemas.microsoft.com/office/drawing/2014/main" id="{5794A5B4-C42D-483A-9D0B-8823A8549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914400"/>
            <a:ext cx="7994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/>
              <a:t>获得</a:t>
            </a:r>
            <a:r>
              <a:rPr lang="en-US" altLang="zh-CN" sz="2400" dirty="0"/>
              <a:t>Linux</a:t>
            </a:r>
            <a:r>
              <a:rPr lang="zh-CN" altLang="zh-CN" sz="2400" dirty="0"/>
              <a:t>虚拟机</a:t>
            </a:r>
            <a:r>
              <a:rPr lang="en-US" altLang="zh-CN" sz="2400" dirty="0"/>
              <a:t>IP</a:t>
            </a:r>
            <a:r>
              <a:rPr lang="zh-CN" altLang="zh-CN" sz="2400" dirty="0"/>
              <a:t>地址信息以后，就可以使用</a:t>
            </a:r>
            <a:r>
              <a:rPr lang="en-US" altLang="zh-CN" sz="2400" dirty="0"/>
              <a:t>FTP</a:t>
            </a:r>
            <a:r>
              <a:rPr lang="zh-CN" altLang="zh-CN" sz="2400" dirty="0"/>
              <a:t>软件</a:t>
            </a:r>
            <a:r>
              <a:rPr lang="en-US" altLang="zh-CN" sz="2400" dirty="0"/>
              <a:t>FileZilla</a:t>
            </a:r>
            <a:r>
              <a:rPr lang="zh-CN" altLang="zh-CN" sz="2400" dirty="0"/>
              <a:t>连接</a:t>
            </a:r>
            <a:r>
              <a:rPr lang="en-US" altLang="zh-CN" sz="2400" dirty="0"/>
              <a:t>Linux</a:t>
            </a:r>
            <a:r>
              <a:rPr lang="zh-CN" altLang="zh-CN" sz="2400" dirty="0"/>
              <a:t>虚拟机了</a:t>
            </a:r>
            <a:endParaRPr lang="zh-CN" altLang="en-US" sz="2400" dirty="0"/>
          </a:p>
        </p:txBody>
      </p:sp>
      <p:pic>
        <p:nvPicPr>
          <p:cNvPr id="50180" name="图片 3" descr="C:\Users\Administrator\AppData\Roaming\Tencent\Users\70004972\QQ\WinTemp\RichOle\TF}](M)M(0O~5GBW}W_X7@S.png">
            <a:extLst>
              <a:ext uri="{FF2B5EF4-FFF2-40B4-BE49-F238E27FC236}">
                <a16:creationId xmlns:a16="http://schemas.microsoft.com/office/drawing/2014/main" id="{6A4B45F6-0776-4C5C-965F-23CE6320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3" y="2286000"/>
            <a:ext cx="7554792" cy="169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08AEE7-CA6F-4849-968C-FFACB2C1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6F579C-8C73-4294-920D-9B63F63C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D11B7-E233-406F-B437-AF85C70E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图片 2" descr="C:\Users\Administrator\AppData\Roaming\Tencent\Users\70004972\QQ\WinTemp\RichOle\LB7X8Z2DD`JC0YE~64@8P$1.jpg">
            <a:extLst>
              <a:ext uri="{FF2B5EF4-FFF2-40B4-BE49-F238E27FC236}">
                <a16:creationId xmlns:a16="http://schemas.microsoft.com/office/drawing/2014/main" id="{1C5DAA15-EAAF-4FE3-828C-32D7A721A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066800"/>
            <a:ext cx="6659699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4823DD-400E-4AEF-923D-CB8BF318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F2E141-9368-4706-A922-BD415D8C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EAF54D-D9C7-4A41-AD01-DE9F1D6EA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图片 2">
            <a:extLst>
              <a:ext uri="{FF2B5EF4-FFF2-40B4-BE49-F238E27FC236}">
                <a16:creationId xmlns:a16="http://schemas.microsoft.com/office/drawing/2014/main" id="{068B29B6-FC81-4588-830B-EE42876DA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6"/>
          <a:stretch>
            <a:fillRect/>
          </a:stretch>
        </p:blipFill>
        <p:spPr bwMode="auto">
          <a:xfrm>
            <a:off x="609600" y="1257300"/>
            <a:ext cx="82359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C3689E-3296-4DD7-A839-E83229E8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2495D8-9BA2-45C3-8FFC-FAB8A6A8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BDF039-FABA-48F6-84B0-F76AC2FF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>
            <a:extLst>
              <a:ext uri="{FF2B5EF4-FFF2-40B4-BE49-F238E27FC236}">
                <a16:creationId xmlns:a16="http://schemas.microsoft.com/office/drawing/2014/main" id="{087510CA-8936-45A2-BF4C-E35CAD900C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7541" y="-112480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2.2.4 </a:t>
            </a:r>
            <a:r>
              <a:rPr lang="zh-CN" altLang="zh-CN" sz="2800" b="1" dirty="0">
                <a:solidFill>
                  <a:schemeClr val="bg2"/>
                </a:solidFill>
              </a:rPr>
              <a:t>生成</a:t>
            </a:r>
            <a:r>
              <a:rPr lang="en-US" altLang="zh-CN" sz="2800" b="1" dirty="0">
                <a:solidFill>
                  <a:schemeClr val="bg2"/>
                </a:solidFill>
              </a:rPr>
              <a:t>Linux</a:t>
            </a:r>
            <a:r>
              <a:rPr lang="zh-CN" altLang="zh-CN" sz="2800" b="1" dirty="0">
                <a:solidFill>
                  <a:schemeClr val="bg2"/>
                </a:solidFill>
              </a:rPr>
              <a:t>虚拟机镜像文件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53251" name="TextBox 2">
            <a:extLst>
              <a:ext uri="{FF2B5EF4-FFF2-40B4-BE49-F238E27FC236}">
                <a16:creationId xmlns:a16="http://schemas.microsoft.com/office/drawing/2014/main" id="{14322E21-FC58-49AB-98F9-0E09D27E1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708" y="990600"/>
            <a:ext cx="29161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2"/>
                </a:solidFill>
              </a:rPr>
              <a:t>1.</a:t>
            </a:r>
            <a:r>
              <a:rPr lang="zh-CN" altLang="zh-CN" sz="2400" b="1" dirty="0">
                <a:solidFill>
                  <a:schemeClr val="bg2"/>
                </a:solidFill>
              </a:rPr>
              <a:t>导出生成镜像文件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pic>
        <p:nvPicPr>
          <p:cNvPr id="53252" name="图片 3">
            <a:extLst>
              <a:ext uri="{FF2B5EF4-FFF2-40B4-BE49-F238E27FC236}">
                <a16:creationId xmlns:a16="http://schemas.microsoft.com/office/drawing/2014/main" id="{B5DC035E-6DDD-442C-A41C-38686413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76400"/>
            <a:ext cx="4648200" cy="494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921A2A-EDD9-46E0-A948-7F6944F8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AAF700-72EA-409D-871B-DABE7131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D281E8-BF85-4337-AA3E-9D8B5658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255F5602-A08B-429D-9822-6B69867620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8313" y="-66484"/>
            <a:ext cx="66294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2.2.1 </a:t>
            </a:r>
            <a:r>
              <a:rPr lang="zh-CN" altLang="zh-CN" sz="2800" b="1" dirty="0">
                <a:solidFill>
                  <a:schemeClr val="bg2"/>
                </a:solidFill>
              </a:rPr>
              <a:t>下载安装文件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8195" name="矩形 2">
            <a:extLst>
              <a:ext uri="{FF2B5EF4-FFF2-40B4-BE49-F238E27FC236}">
                <a16:creationId xmlns:a16="http://schemas.microsoft.com/office/drawing/2014/main" id="{4E4843C3-616C-4949-A689-EE38F8A85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92" y="1101279"/>
            <a:ext cx="812982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访问</a:t>
            </a:r>
            <a:r>
              <a:rPr lang="en-US" altLang="zh-CN" sz="2400" dirty="0"/>
              <a:t>Ubuntu</a:t>
            </a:r>
            <a:r>
              <a:rPr lang="zh-CN" altLang="zh-CN" sz="2400" dirty="0"/>
              <a:t>官网下载（</a:t>
            </a:r>
            <a:r>
              <a:rPr lang="en-US" altLang="zh-CN" sz="2400" dirty="0"/>
              <a:t>https://www.ubuntu.org.cn/download/ubuntu-kylin</a:t>
            </a:r>
            <a:r>
              <a:rPr lang="zh-CN" altLang="zh-CN" sz="2400" dirty="0"/>
              <a:t>）。进入</a:t>
            </a:r>
            <a:r>
              <a:rPr lang="en-US" altLang="zh-CN" sz="2400" dirty="0"/>
              <a:t>Ubuntu</a:t>
            </a:r>
            <a:r>
              <a:rPr lang="zh-CN" altLang="zh-CN" sz="2400" dirty="0"/>
              <a:t>官网的下载页面后（如图</a:t>
            </a:r>
            <a:r>
              <a:rPr lang="en-US" altLang="zh-CN" sz="2400" dirty="0"/>
              <a:t>2-1</a:t>
            </a:r>
            <a:r>
              <a:rPr lang="zh-CN" altLang="zh-CN" sz="2400" dirty="0"/>
              <a:t>所示），会提供两种不同版本的下载地址，即</a:t>
            </a:r>
            <a:r>
              <a:rPr lang="en-US" altLang="zh-CN" sz="2400" dirty="0"/>
              <a:t>32</a:t>
            </a:r>
            <a:r>
              <a:rPr lang="zh-CN" altLang="zh-CN" sz="2400" dirty="0"/>
              <a:t>位版本和</a:t>
            </a:r>
            <a:r>
              <a:rPr lang="en-US" altLang="zh-CN" sz="2400" dirty="0"/>
              <a:t>64</a:t>
            </a:r>
            <a:r>
              <a:rPr lang="zh-CN" altLang="zh-CN" sz="2400" dirty="0"/>
              <a:t>位版本。如果计算机硬件配置较低，内存小于</a:t>
            </a:r>
            <a:r>
              <a:rPr lang="en-US" altLang="zh-CN" sz="2400" dirty="0"/>
              <a:t>2GB</a:t>
            </a:r>
            <a:r>
              <a:rPr lang="zh-CN" altLang="zh-CN" sz="2400" dirty="0"/>
              <a:t>，建议选择</a:t>
            </a:r>
            <a:r>
              <a:rPr lang="en-US" altLang="zh-CN" sz="2400" dirty="0"/>
              <a:t>32</a:t>
            </a:r>
            <a:r>
              <a:rPr lang="zh-CN" altLang="zh-CN" sz="2400" dirty="0"/>
              <a:t>位版本；如果内存大于</a:t>
            </a:r>
            <a:r>
              <a:rPr lang="en-US" altLang="zh-CN" sz="2400" dirty="0"/>
              <a:t>4GB</a:t>
            </a:r>
            <a:r>
              <a:rPr lang="zh-CN" altLang="zh-CN" sz="2400" dirty="0"/>
              <a:t>，建议选择</a:t>
            </a:r>
            <a:r>
              <a:rPr lang="en-US" altLang="zh-CN" sz="2400" dirty="0"/>
              <a:t>64</a:t>
            </a:r>
            <a:r>
              <a:rPr lang="zh-CN" altLang="zh-CN" sz="2400" dirty="0"/>
              <a:t>位版本。</a:t>
            </a:r>
            <a:endParaRPr lang="zh-CN" altLang="en-US" sz="2400" dirty="0"/>
          </a:p>
        </p:txBody>
      </p:sp>
      <p:pic>
        <p:nvPicPr>
          <p:cNvPr id="8196" name="图片 3" descr="C:\Users\Lenovo\AppData\Roaming\Tencent\Users\70004972\QQ\WinTemp\RichOle\(EQG]C87FWVBPF)6JJXMGNA.png">
            <a:extLst>
              <a:ext uri="{FF2B5EF4-FFF2-40B4-BE49-F238E27FC236}">
                <a16:creationId xmlns:a16="http://schemas.microsoft.com/office/drawing/2014/main" id="{1FEE3425-0757-49AC-9075-ACF11C39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57600"/>
            <a:ext cx="8271116" cy="28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7210B3-F830-4EEB-831E-7B32F245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BBDA11-A883-4147-A3E5-BF44ECF5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58E8AA-A340-4290-B8E4-997A5A62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图片 2">
            <a:extLst>
              <a:ext uri="{FF2B5EF4-FFF2-40B4-BE49-F238E27FC236}">
                <a16:creationId xmlns:a16="http://schemas.microsoft.com/office/drawing/2014/main" id="{1FD94E60-BBFB-4D81-BE77-B7E21929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604957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DEA062-4300-4E11-8285-B6598243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CCA95D-C4B4-4505-B840-6482A5B3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73C178-250A-49B0-AA1F-BA1D3AFF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图片 2">
            <a:extLst>
              <a:ext uri="{FF2B5EF4-FFF2-40B4-BE49-F238E27FC236}">
                <a16:creationId xmlns:a16="http://schemas.microsoft.com/office/drawing/2014/main" id="{338DA10A-B247-4DF7-99C8-56EE6004B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5943600" cy="554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52DB3D-F59B-4F9F-A02A-E1525389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01BA31-5722-4786-9026-97C05F06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013010-E9A1-40C5-B83E-6FB262EF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图片 2">
            <a:extLst>
              <a:ext uri="{FF2B5EF4-FFF2-40B4-BE49-F238E27FC236}">
                <a16:creationId xmlns:a16="http://schemas.microsoft.com/office/drawing/2014/main" id="{58EF671F-8B19-4617-A18D-1D135E66E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143000"/>
            <a:ext cx="734706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9453C3-F798-4128-9EF7-DFC7F8FB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CB1C47-B394-4CC0-BF26-546E63F7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ED8210-92F0-4D0C-A5A7-D63D25A5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Box 2">
            <a:extLst>
              <a:ext uri="{FF2B5EF4-FFF2-40B4-BE49-F238E27FC236}">
                <a16:creationId xmlns:a16="http://schemas.microsoft.com/office/drawing/2014/main" id="{B01E7BCA-FDCD-4E88-9449-D49F9768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1143000"/>
            <a:ext cx="78486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2"/>
                </a:solidFill>
              </a:rPr>
              <a:t>2. </a:t>
            </a:r>
            <a:r>
              <a:rPr lang="zh-CN" altLang="zh-CN" sz="2400" b="1" dirty="0">
                <a:solidFill>
                  <a:schemeClr val="bg2"/>
                </a:solidFill>
              </a:rPr>
              <a:t>导入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虚拟机镜像文件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zh-CN" altLang="zh-CN" sz="2400" dirty="0"/>
              <a:t>导入</a:t>
            </a:r>
            <a:r>
              <a:rPr lang="en-US" altLang="zh-CN" sz="2400" dirty="0"/>
              <a:t>Linux</a:t>
            </a:r>
            <a:r>
              <a:rPr lang="zh-CN" altLang="zh-CN" sz="2400" dirty="0"/>
              <a:t>虚拟机镜像文件的操作比较简单，打开虚拟机软件</a:t>
            </a:r>
            <a:r>
              <a:rPr lang="en-US" altLang="zh-CN" sz="2400" dirty="0"/>
              <a:t>VirtualBox</a:t>
            </a:r>
            <a:r>
              <a:rPr lang="zh-CN" altLang="zh-CN" sz="2400" dirty="0"/>
              <a:t>，点击界面左上角的“管理”菜单，在弹出的子菜单中选择“导入虚拟电脑”，然后，在弹出的界面中找到虚拟机镜像文件，点击“下一步”，在弹出的界面中点击“导入”按钮，就可以顺利完成导入，生成一个可用的</a:t>
            </a:r>
            <a:r>
              <a:rPr lang="en-US" altLang="zh-CN" sz="2400" dirty="0"/>
              <a:t>Linux</a:t>
            </a:r>
            <a:r>
              <a:rPr lang="zh-CN" altLang="zh-CN" sz="2400" dirty="0"/>
              <a:t>虚拟机。然后，就可以启动这个虚拟机，登录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系统。</a:t>
            </a:r>
            <a:endParaRPr lang="zh-CN" altLang="en-US" sz="24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1B55C8-E047-406D-9FA6-AEE21847F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AD9ADE-1253-4095-B25B-748EB5CA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778A98-D93B-4E1D-B846-AB87012A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>
            <a:extLst>
              <a:ext uri="{FF2B5EF4-FFF2-40B4-BE49-F238E27FC236}">
                <a16:creationId xmlns:a16="http://schemas.microsoft.com/office/drawing/2014/main" id="{F6CB652A-8D9E-4EAB-A3EE-E8EBD39734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-103773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2.3.Linux</a:t>
            </a:r>
            <a:r>
              <a:rPr lang="zh-CN" altLang="zh-CN" sz="2800" b="1" dirty="0">
                <a:solidFill>
                  <a:schemeClr val="bg2"/>
                </a:solidFill>
              </a:rPr>
              <a:t>系统及相关软件基本使用方法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58371" name="TextBox 2">
            <a:extLst>
              <a:ext uri="{FF2B5EF4-FFF2-40B4-BE49-F238E27FC236}">
                <a16:creationId xmlns:a16="http://schemas.microsoft.com/office/drawing/2014/main" id="{9AF83CB7-DB20-4918-AF7D-72B2F58A6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990600"/>
            <a:ext cx="8001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2.3.1 Shell</a:t>
            </a: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2.3.2 root</a:t>
            </a:r>
            <a:r>
              <a:rPr lang="zh-CN" altLang="zh-CN" sz="2400" b="1" dirty="0">
                <a:solidFill>
                  <a:schemeClr val="bg2"/>
                </a:solidFill>
              </a:rPr>
              <a:t>用户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2.3.3 </a:t>
            </a:r>
            <a:r>
              <a:rPr lang="zh-CN" altLang="zh-CN" sz="2400" b="1" dirty="0">
                <a:solidFill>
                  <a:schemeClr val="bg2"/>
                </a:solidFill>
              </a:rPr>
              <a:t>创建普通用户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2.3.4 </a:t>
            </a:r>
            <a:r>
              <a:rPr lang="en-US" altLang="zh-CN" sz="2400" b="1" dirty="0" err="1">
                <a:solidFill>
                  <a:schemeClr val="bg2"/>
                </a:solidFill>
              </a:rPr>
              <a:t>sudo</a:t>
            </a:r>
            <a:r>
              <a:rPr lang="zh-CN" altLang="zh-CN" sz="2400" b="1" dirty="0">
                <a:solidFill>
                  <a:schemeClr val="bg2"/>
                </a:solidFill>
              </a:rPr>
              <a:t>命令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2.3.5 </a:t>
            </a:r>
            <a:r>
              <a:rPr lang="zh-CN" altLang="zh-CN" sz="2400" b="1" dirty="0">
                <a:solidFill>
                  <a:schemeClr val="bg2"/>
                </a:solidFill>
              </a:rPr>
              <a:t>常用的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系统命令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2.3.6 </a:t>
            </a:r>
            <a:r>
              <a:rPr lang="zh-CN" altLang="zh-CN" sz="2400" b="1" dirty="0">
                <a:solidFill>
                  <a:schemeClr val="bg2"/>
                </a:solidFill>
              </a:rPr>
              <a:t>文件解压缩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2.3.7 </a:t>
            </a:r>
            <a:r>
              <a:rPr lang="zh-CN" altLang="zh-CN" sz="2400" b="1" dirty="0">
                <a:solidFill>
                  <a:schemeClr val="bg2"/>
                </a:solidFill>
              </a:rPr>
              <a:t>常用的目录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2.3.8 </a:t>
            </a:r>
            <a:r>
              <a:rPr lang="zh-CN" altLang="zh-CN" sz="2400" b="1" dirty="0">
                <a:solidFill>
                  <a:schemeClr val="bg2"/>
                </a:solidFill>
              </a:rPr>
              <a:t>目录的权限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2.3.9</a:t>
            </a:r>
            <a:r>
              <a:rPr lang="zh-CN" altLang="zh-CN" sz="2400" b="1" dirty="0">
                <a:solidFill>
                  <a:schemeClr val="bg2"/>
                </a:solidFill>
              </a:rPr>
              <a:t>更新</a:t>
            </a:r>
            <a:r>
              <a:rPr lang="en-US" altLang="zh-CN" sz="2400" b="1" dirty="0">
                <a:solidFill>
                  <a:schemeClr val="bg2"/>
                </a:solidFill>
              </a:rPr>
              <a:t>APT</a:t>
            </a: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2.3.10 </a:t>
            </a:r>
            <a:r>
              <a:rPr lang="zh-CN" altLang="zh-CN" sz="2400" b="1" dirty="0">
                <a:solidFill>
                  <a:schemeClr val="bg2"/>
                </a:solidFill>
              </a:rPr>
              <a:t>切换中英文输入法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2.3.11 vim</a:t>
            </a:r>
            <a:r>
              <a:rPr lang="zh-CN" altLang="zh-CN" sz="2400" b="1" dirty="0">
                <a:solidFill>
                  <a:schemeClr val="bg2"/>
                </a:solidFill>
              </a:rPr>
              <a:t>编辑器使用方法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2.3.12 </a:t>
            </a:r>
            <a:r>
              <a:rPr lang="zh-CN" altLang="zh-CN" sz="2400" b="1" dirty="0">
                <a:solidFill>
                  <a:schemeClr val="bg2"/>
                </a:solidFill>
              </a:rPr>
              <a:t>在</a:t>
            </a:r>
            <a:r>
              <a:rPr lang="en-US" altLang="zh-CN" sz="2400" b="1" dirty="0">
                <a:solidFill>
                  <a:schemeClr val="bg2"/>
                </a:solidFill>
              </a:rPr>
              <a:t>Windows</a:t>
            </a:r>
            <a:r>
              <a:rPr lang="zh-CN" altLang="zh-CN" sz="2400" b="1" dirty="0">
                <a:solidFill>
                  <a:schemeClr val="bg2"/>
                </a:solidFill>
              </a:rPr>
              <a:t>系统中使用</a:t>
            </a:r>
            <a:r>
              <a:rPr lang="en-US" altLang="zh-CN" sz="2400" b="1" dirty="0">
                <a:solidFill>
                  <a:schemeClr val="bg2"/>
                </a:solidFill>
              </a:rPr>
              <a:t>SSH</a:t>
            </a:r>
            <a:r>
              <a:rPr lang="zh-CN" altLang="zh-CN" sz="2400" b="1" dirty="0">
                <a:solidFill>
                  <a:schemeClr val="bg2"/>
                </a:solidFill>
              </a:rPr>
              <a:t>方式登录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系统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2.3.13 </a:t>
            </a:r>
            <a:r>
              <a:rPr lang="zh-CN" altLang="zh-CN" sz="2400" b="1" dirty="0">
                <a:solidFill>
                  <a:schemeClr val="bg2"/>
                </a:solidFill>
              </a:rPr>
              <a:t>在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中安装</a:t>
            </a:r>
            <a:r>
              <a:rPr lang="en-US" altLang="zh-CN" sz="2400" b="1" dirty="0">
                <a:solidFill>
                  <a:schemeClr val="bg2"/>
                </a:solidFill>
              </a:rPr>
              <a:t>Eclipse</a:t>
            </a: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2.3.14 </a:t>
            </a:r>
            <a:r>
              <a:rPr lang="zh-CN" altLang="en-US" sz="2400" b="1" dirty="0">
                <a:solidFill>
                  <a:schemeClr val="bg2"/>
                </a:solidFill>
              </a:rPr>
              <a:t>其他使用技巧</a:t>
            </a:r>
            <a:endParaRPr lang="en-US" altLang="zh-CN" sz="2400" b="1" dirty="0">
              <a:solidFill>
                <a:schemeClr val="bg2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11B7DD-09B6-4AF4-8770-9D0ACA17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04F86-EA7C-4364-B1B7-AE6C1935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F22E98-5DA0-43CE-8B5B-0BFA352E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>
            <a:extLst>
              <a:ext uri="{FF2B5EF4-FFF2-40B4-BE49-F238E27FC236}">
                <a16:creationId xmlns:a16="http://schemas.microsoft.com/office/drawing/2014/main" id="{D0C83FE5-3BE5-4495-BE10-149C76E28A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2673" y="-6439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2.3.1 Shell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59395" name="TextBox 2">
            <a:extLst>
              <a:ext uri="{FF2B5EF4-FFF2-40B4-BE49-F238E27FC236}">
                <a16:creationId xmlns:a16="http://schemas.microsoft.com/office/drawing/2014/main" id="{7AE08FFE-39EB-4599-99C0-4D5DE6FA7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73" y="1074509"/>
            <a:ext cx="84582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/>
              <a:t>       Shell</a:t>
            </a:r>
            <a:r>
              <a:rPr lang="zh-CN" altLang="zh-CN" sz="2000" dirty="0"/>
              <a:t>是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系统的用户界面，提供了用户与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系统内核进行交互操作的一种接口，它接收用户输入的命令并把它送入内核去执行。当我们在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系统中打开一个终端（可以采用快捷键</a:t>
            </a:r>
            <a:r>
              <a:rPr lang="en-US" altLang="zh-CN" sz="2000" dirty="0" err="1"/>
              <a:t>Ctrl+Alt+T</a:t>
            </a:r>
            <a:r>
              <a:rPr lang="zh-CN" altLang="zh-CN" sz="2000" dirty="0"/>
              <a:t>）时，就进入了</a:t>
            </a:r>
            <a:r>
              <a:rPr lang="en-US" altLang="zh-CN" sz="2000" dirty="0"/>
              <a:t>Shell</a:t>
            </a:r>
            <a:r>
              <a:rPr lang="zh-CN" altLang="zh-CN" sz="2000" dirty="0"/>
              <a:t>命令提示符状态，在里面输入的用户命令，都会被送入</a:t>
            </a:r>
            <a:r>
              <a:rPr lang="en-US" altLang="zh-CN" sz="2000" dirty="0"/>
              <a:t>Linux</a:t>
            </a:r>
            <a:r>
              <a:rPr lang="zh-CN" altLang="zh-CN" sz="2000" dirty="0"/>
              <a:t>内核去执行。每个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系统的用户可以拥有自己的</a:t>
            </a:r>
            <a:r>
              <a:rPr lang="en-US" altLang="zh-CN" sz="2000" dirty="0"/>
              <a:t>Shell</a:t>
            </a:r>
            <a:r>
              <a:rPr lang="zh-CN" altLang="zh-CN" sz="2000" dirty="0"/>
              <a:t>，用以满足他们自己专门的</a:t>
            </a:r>
            <a:r>
              <a:rPr lang="en-US" altLang="zh-CN" sz="2000" dirty="0"/>
              <a:t>Shell</a:t>
            </a:r>
            <a:r>
              <a:rPr lang="zh-CN" altLang="zh-CN" sz="2000" dirty="0"/>
              <a:t>需要。</a:t>
            </a:r>
            <a:endParaRPr lang="en-US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/>
            <a:r>
              <a:rPr lang="en-US" altLang="zh-CN" sz="2000" dirty="0"/>
              <a:t>Shell</a:t>
            </a:r>
            <a:r>
              <a:rPr lang="zh-CN" altLang="zh-CN" sz="2000" dirty="0"/>
              <a:t>也有多种不同的版本，主要有下列版本的</a:t>
            </a:r>
            <a:r>
              <a:rPr lang="en-US" altLang="zh-CN" sz="2000" dirty="0"/>
              <a:t>Shell</a:t>
            </a:r>
            <a:r>
              <a:rPr lang="zh-CN" altLang="zh-CN" sz="2000" dirty="0"/>
              <a:t>：</a:t>
            </a: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Bourne Shell</a:t>
            </a:r>
            <a:r>
              <a:rPr lang="zh-CN" altLang="zh-CN" sz="2000" dirty="0"/>
              <a:t>：由贝尔实验室开发；</a:t>
            </a: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BASH</a:t>
            </a:r>
            <a:r>
              <a:rPr lang="zh-CN" altLang="zh-CN" sz="2000" dirty="0"/>
              <a:t>：是</a:t>
            </a:r>
            <a:r>
              <a:rPr lang="en-US" altLang="zh-CN" sz="2000" dirty="0"/>
              <a:t>GNU</a:t>
            </a:r>
            <a:r>
              <a:rPr lang="zh-CN" altLang="zh-CN" sz="2000" dirty="0"/>
              <a:t>的</a:t>
            </a:r>
            <a:r>
              <a:rPr lang="en-US" altLang="zh-CN" sz="2000" dirty="0"/>
              <a:t>Bourne Again Shell</a:t>
            </a:r>
            <a:r>
              <a:rPr lang="zh-CN" altLang="zh-CN" sz="2000" dirty="0"/>
              <a:t>，是</a:t>
            </a:r>
            <a:r>
              <a:rPr lang="en-US" altLang="zh-CN" sz="2000" dirty="0"/>
              <a:t>GNU</a:t>
            </a:r>
            <a:r>
              <a:rPr lang="zh-CN" altLang="zh-CN" sz="2000" dirty="0"/>
              <a:t>操作系统上默认的</a:t>
            </a:r>
            <a:r>
              <a:rPr lang="en-US" altLang="zh-CN" sz="2000" dirty="0"/>
              <a:t>Shell</a:t>
            </a:r>
            <a:r>
              <a:rPr lang="zh-CN" altLang="zh-CN" sz="2000" dirty="0"/>
              <a:t>；</a:t>
            </a: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Korn Shell</a:t>
            </a:r>
            <a:r>
              <a:rPr lang="zh-CN" altLang="zh-CN" sz="2000" dirty="0"/>
              <a:t>：是对</a:t>
            </a:r>
            <a:r>
              <a:rPr lang="en-US" altLang="zh-CN" sz="2000" dirty="0"/>
              <a:t>Bourne Shell</a:t>
            </a:r>
            <a:r>
              <a:rPr lang="zh-CN" altLang="zh-CN" sz="2000" dirty="0"/>
              <a:t>的发展，在大部分内容上与</a:t>
            </a:r>
            <a:r>
              <a:rPr lang="en-US" altLang="zh-CN" sz="2000" dirty="0"/>
              <a:t>Bourne Shell</a:t>
            </a:r>
            <a:r>
              <a:rPr lang="zh-CN" altLang="zh-CN" sz="2000" dirty="0"/>
              <a:t>兼容；</a:t>
            </a: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C Shell</a:t>
            </a:r>
            <a:r>
              <a:rPr lang="zh-CN" altLang="zh-CN" sz="2000" dirty="0"/>
              <a:t>：是</a:t>
            </a:r>
            <a:r>
              <a:rPr lang="en-US" altLang="zh-CN" sz="2000" dirty="0"/>
              <a:t>SUN</a:t>
            </a:r>
            <a:r>
              <a:rPr lang="zh-CN" altLang="zh-CN" sz="2000" dirty="0"/>
              <a:t>公司</a:t>
            </a:r>
            <a:r>
              <a:rPr lang="en-US" altLang="zh-CN" sz="2000" dirty="0"/>
              <a:t>Shell</a:t>
            </a:r>
            <a:r>
              <a:rPr lang="zh-CN" altLang="zh-CN" sz="2000" dirty="0"/>
              <a:t>的</a:t>
            </a:r>
            <a:r>
              <a:rPr lang="en-US" altLang="zh-CN" sz="2000" dirty="0"/>
              <a:t>BSD</a:t>
            </a:r>
            <a:r>
              <a:rPr lang="zh-CN" altLang="zh-CN" sz="2000" dirty="0"/>
              <a:t>版本；</a:t>
            </a: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Z Shell</a:t>
            </a:r>
            <a:r>
              <a:rPr lang="zh-CN" altLang="zh-CN" sz="2000" dirty="0"/>
              <a:t>：</a:t>
            </a:r>
            <a:r>
              <a:rPr lang="en-US" altLang="zh-CN" sz="2000" dirty="0"/>
              <a:t>Z</a:t>
            </a:r>
            <a:r>
              <a:rPr lang="zh-CN" altLang="zh-CN" sz="2000" dirty="0"/>
              <a:t>是最后一个字母，也就是终极</a:t>
            </a:r>
            <a:r>
              <a:rPr lang="en-US" altLang="zh-CN" sz="2000" dirty="0"/>
              <a:t>Shell</a:t>
            </a:r>
            <a:r>
              <a:rPr lang="zh-CN" altLang="zh-CN" sz="2000" dirty="0"/>
              <a:t>，集成了</a:t>
            </a:r>
            <a:r>
              <a:rPr lang="en-US" altLang="zh-CN" sz="2000" dirty="0"/>
              <a:t>BASH</a:t>
            </a:r>
            <a:r>
              <a:rPr lang="zh-CN" altLang="zh-CN" sz="2000" dirty="0"/>
              <a:t>、</a:t>
            </a:r>
            <a:r>
              <a:rPr lang="en-US" altLang="zh-CN" sz="2000" dirty="0" err="1"/>
              <a:t>ksh</a:t>
            </a:r>
            <a:r>
              <a:rPr lang="zh-CN" altLang="zh-CN" sz="2000" dirty="0"/>
              <a:t>的重要特性，同时又增加了自己独有的特性。</a:t>
            </a:r>
            <a:endParaRPr lang="zh-CN" altLang="en-US" sz="20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50C303-FCD2-4001-B82A-3557C8F6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D8536D-965D-4CA8-B66D-C00A05B4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7EEA3-0DFF-41D5-8373-FC0CEC26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>
            <a:extLst>
              <a:ext uri="{FF2B5EF4-FFF2-40B4-BE49-F238E27FC236}">
                <a16:creationId xmlns:a16="http://schemas.microsoft.com/office/drawing/2014/main" id="{30B557D0-E57E-471B-AC9F-07C131127B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223" y="-44751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2.3.2 root</a:t>
            </a:r>
            <a:r>
              <a:rPr lang="zh-CN" altLang="zh-CN" sz="2800" b="1" dirty="0">
                <a:solidFill>
                  <a:schemeClr val="bg2"/>
                </a:solidFill>
              </a:rPr>
              <a:t>用户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60419" name="TextBox 2">
            <a:extLst>
              <a:ext uri="{FF2B5EF4-FFF2-40B4-BE49-F238E27FC236}">
                <a16:creationId xmlns:a16="http://schemas.microsoft.com/office/drawing/2014/main" id="{2DB9E6A7-6568-463D-B192-6399B7BDD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33" y="1066800"/>
            <a:ext cx="842726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对于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系统而言，超级用户一般命名为</a:t>
            </a:r>
            <a:r>
              <a:rPr lang="en-US" altLang="zh-CN" sz="2400" dirty="0"/>
              <a:t>root</a:t>
            </a:r>
            <a:r>
              <a:rPr lang="zh-CN" altLang="zh-CN" sz="2400" dirty="0"/>
              <a:t>，相当于</a:t>
            </a:r>
            <a:r>
              <a:rPr lang="en-US" altLang="zh-CN" sz="2400" dirty="0"/>
              <a:t>Windows</a:t>
            </a:r>
            <a:r>
              <a:rPr lang="zh-CN" altLang="zh-CN" sz="2400" dirty="0"/>
              <a:t>系统中的</a:t>
            </a:r>
            <a:r>
              <a:rPr lang="en-US" altLang="zh-CN" sz="2400" dirty="0"/>
              <a:t>Administrator</a:t>
            </a:r>
            <a:r>
              <a:rPr lang="zh-CN" altLang="zh-CN" sz="2400" dirty="0"/>
              <a:t>用户。</a:t>
            </a:r>
            <a:endParaRPr lang="en-US" altLang="zh-CN" sz="2400" dirty="0"/>
          </a:p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root</a:t>
            </a:r>
            <a:r>
              <a:rPr lang="zh-CN" altLang="zh-CN" sz="2400" dirty="0"/>
              <a:t>是系统中唯一的超级用户，具有系统中所有的权限，如启动或停止一个进程、删除或增加用户、增加或者禁用硬件等等。</a:t>
            </a:r>
            <a:endParaRPr lang="en-US" altLang="zh-CN" sz="2400" dirty="0"/>
          </a:p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Linux</a:t>
            </a:r>
            <a:r>
              <a:rPr lang="zh-CN" altLang="zh-CN" sz="2400" dirty="0"/>
              <a:t>中的</a:t>
            </a:r>
            <a:r>
              <a:rPr lang="en-US" altLang="zh-CN" sz="2400" dirty="0"/>
              <a:t>root</a:t>
            </a:r>
            <a:r>
              <a:rPr lang="zh-CN" altLang="zh-CN" sz="2400" dirty="0"/>
              <a:t>用户比</a:t>
            </a:r>
            <a:r>
              <a:rPr lang="en-US" altLang="zh-CN" sz="2400" dirty="0"/>
              <a:t>Windows</a:t>
            </a:r>
            <a:r>
              <a:rPr lang="zh-CN" altLang="zh-CN" sz="2400" dirty="0"/>
              <a:t>的</a:t>
            </a:r>
            <a:r>
              <a:rPr lang="en-US" altLang="zh-CN" sz="2400" dirty="0"/>
              <a:t>Administrator</a:t>
            </a:r>
            <a:r>
              <a:rPr lang="zh-CN" altLang="zh-CN" sz="2400" dirty="0"/>
              <a:t>用户的能力更大，足以把整个系统的大部分文件删掉，导致系统完全毁坏，不能再次使用。所以，用</a:t>
            </a:r>
            <a:r>
              <a:rPr lang="en-US" altLang="zh-CN" sz="2400" dirty="0"/>
              <a:t>root</a:t>
            </a:r>
            <a:r>
              <a:rPr lang="zh-CN" altLang="zh-CN" sz="2400" dirty="0"/>
              <a:t>进行不当的操作是相当危险的，轻微的可以造成死机，严重的甚至不能开机。因此，在实际使用中，除非确实需要，一般情况下都不推荐使用</a:t>
            </a:r>
            <a:r>
              <a:rPr lang="en-US" altLang="zh-CN" sz="2400" dirty="0"/>
              <a:t>root</a:t>
            </a:r>
            <a:r>
              <a:rPr lang="zh-CN" altLang="zh-CN" sz="2400" dirty="0"/>
              <a:t>用户登录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系统进行日常的操作。建议单独建立一个普通的用户，来学习大数据软件安装和开展编程实践。比如，本教程全部采用单独建立的</a:t>
            </a:r>
            <a:r>
              <a:rPr lang="en-US" altLang="zh-CN" sz="2400" dirty="0" err="1"/>
              <a:t>hadoop</a:t>
            </a:r>
            <a:r>
              <a:rPr lang="zh-CN" altLang="zh-CN" sz="2400" dirty="0"/>
              <a:t>用户来开展实验。</a:t>
            </a:r>
            <a:endParaRPr lang="zh-CN" altLang="en-US" sz="24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55CFEB-D623-4D30-98F3-52F0C28F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1DBEF8-DFD3-4AB8-92EE-B9BF4BDE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3C8528-E335-494A-891B-9EBC407E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>
            <a:extLst>
              <a:ext uri="{FF2B5EF4-FFF2-40B4-BE49-F238E27FC236}">
                <a16:creationId xmlns:a16="http://schemas.microsoft.com/office/drawing/2014/main" id="{3B2CACC0-1520-4665-B138-1D5014D7F4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-75643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2.3.3 </a:t>
            </a:r>
            <a:r>
              <a:rPr lang="zh-CN" altLang="zh-CN" sz="2800" b="1" dirty="0">
                <a:solidFill>
                  <a:schemeClr val="bg2"/>
                </a:solidFill>
              </a:rPr>
              <a:t>创建普通用户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61443" name="矩形 2">
            <a:extLst>
              <a:ext uri="{FF2B5EF4-FFF2-40B4-BE49-F238E27FC236}">
                <a16:creationId xmlns:a16="http://schemas.microsoft.com/office/drawing/2014/main" id="{066E005E-63E7-41E3-8178-E9C1281F1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3" y="1030347"/>
            <a:ext cx="7696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solidFill>
                  <a:schemeClr val="bg2"/>
                </a:solidFill>
              </a:rPr>
              <a:t>打开一个终端（可以使用快捷键</a:t>
            </a:r>
            <a:r>
              <a:rPr lang="en-US" altLang="zh-CN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 err="1">
                <a:solidFill>
                  <a:schemeClr val="bg2"/>
                </a:solidFill>
              </a:rPr>
              <a:t>Ctrl+Alt+T</a:t>
            </a:r>
            <a:r>
              <a:rPr lang="zh-CN" altLang="zh-CN" sz="2400" dirty="0">
                <a:solidFill>
                  <a:schemeClr val="bg2"/>
                </a:solidFill>
              </a:rPr>
              <a:t>），使用如下命令创建一个用户</a:t>
            </a:r>
            <a:r>
              <a:rPr lang="en-US" altLang="zh-CN" sz="2400" dirty="0" err="1">
                <a:solidFill>
                  <a:schemeClr val="bg2"/>
                </a:solidFill>
              </a:rPr>
              <a:t>hadoop</a:t>
            </a:r>
            <a:r>
              <a:rPr lang="zh-CN" altLang="zh-CN" sz="2400" dirty="0">
                <a:solidFill>
                  <a:schemeClr val="bg2"/>
                </a:solidFill>
              </a:rPr>
              <a:t>：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61444" name="TextBox 3">
            <a:extLst>
              <a:ext uri="{FF2B5EF4-FFF2-40B4-BE49-F238E27FC236}">
                <a16:creationId xmlns:a16="http://schemas.microsoft.com/office/drawing/2014/main" id="{2DF749CD-C8A6-45C2-977E-23227D28D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52934"/>
            <a:ext cx="6805943" cy="46166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$ </a:t>
            </a:r>
            <a:r>
              <a:rPr lang="en-US" altLang="zh-CN" sz="2400" dirty="0" err="1">
                <a:solidFill>
                  <a:schemeClr val="bg1"/>
                </a:solidFill>
              </a:rPr>
              <a:t>sudo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useradd</a:t>
            </a:r>
            <a:r>
              <a:rPr lang="en-US" altLang="zh-CN" sz="2400" dirty="0">
                <a:solidFill>
                  <a:schemeClr val="bg1"/>
                </a:solidFill>
              </a:rPr>
              <a:t> -m </a:t>
            </a:r>
            <a:r>
              <a:rPr lang="en-US" altLang="zh-CN" sz="2400" dirty="0" err="1">
                <a:solidFill>
                  <a:schemeClr val="bg1"/>
                </a:solidFill>
              </a:rPr>
              <a:t>hadoop</a:t>
            </a:r>
            <a:r>
              <a:rPr lang="en-US" altLang="zh-CN" sz="2400" dirty="0">
                <a:solidFill>
                  <a:schemeClr val="bg1"/>
                </a:solidFill>
              </a:rPr>
              <a:t> -s /bin/bash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1445" name="TextBox 4">
            <a:extLst>
              <a:ext uri="{FF2B5EF4-FFF2-40B4-BE49-F238E27FC236}">
                <a16:creationId xmlns:a16="http://schemas.microsoft.com/office/drawing/2014/main" id="{ED8D4347-58D2-4CCB-BDCB-8D6FEFFAC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19400"/>
            <a:ext cx="5522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solidFill>
                  <a:schemeClr val="bg2"/>
                </a:solidFill>
              </a:rPr>
              <a:t>使用如下命令为</a:t>
            </a:r>
            <a:r>
              <a:rPr lang="en-US" altLang="zh-CN" sz="2400" dirty="0" err="1">
                <a:solidFill>
                  <a:schemeClr val="bg2"/>
                </a:solidFill>
              </a:rPr>
              <a:t>hadoop</a:t>
            </a:r>
            <a:r>
              <a:rPr lang="zh-CN" altLang="zh-CN" sz="2400" dirty="0">
                <a:solidFill>
                  <a:schemeClr val="bg2"/>
                </a:solidFill>
              </a:rPr>
              <a:t>用户设置密码：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61446" name="TextBox 5">
            <a:extLst>
              <a:ext uri="{FF2B5EF4-FFF2-40B4-BE49-F238E27FC236}">
                <a16:creationId xmlns:a16="http://schemas.microsoft.com/office/drawing/2014/main" id="{B85C3999-E598-4498-8CCD-BC30ED0DB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03" y="3488233"/>
            <a:ext cx="6839139" cy="46166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$ </a:t>
            </a:r>
            <a:r>
              <a:rPr lang="en-US" altLang="zh-CN" sz="2400" dirty="0" err="1">
                <a:solidFill>
                  <a:schemeClr val="bg1"/>
                </a:solidFill>
              </a:rPr>
              <a:t>sudo</a:t>
            </a:r>
            <a:r>
              <a:rPr lang="en-US" altLang="zh-CN" sz="2400" dirty="0">
                <a:solidFill>
                  <a:schemeClr val="bg1"/>
                </a:solidFill>
              </a:rPr>
              <a:t> passwd </a:t>
            </a:r>
            <a:r>
              <a:rPr lang="en-US" altLang="zh-CN" sz="2400" dirty="0" err="1">
                <a:solidFill>
                  <a:schemeClr val="bg1"/>
                </a:solidFill>
              </a:rPr>
              <a:t>hadoop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1447" name="TextBox 6">
            <a:extLst>
              <a:ext uri="{FF2B5EF4-FFF2-40B4-BE49-F238E27FC236}">
                <a16:creationId xmlns:a16="http://schemas.microsoft.com/office/drawing/2014/main" id="{C1163246-7381-4326-ADED-F47E3E7AB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254699"/>
            <a:ext cx="46971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solidFill>
                  <a:schemeClr val="bg2"/>
                </a:solidFill>
              </a:rPr>
              <a:t>为</a:t>
            </a:r>
            <a:r>
              <a:rPr lang="en-US" altLang="zh-CN" sz="2400" dirty="0" err="1">
                <a:solidFill>
                  <a:schemeClr val="bg2"/>
                </a:solidFill>
              </a:rPr>
              <a:t>hadoop</a:t>
            </a:r>
            <a:r>
              <a:rPr lang="zh-CN" altLang="zh-CN" sz="2400" dirty="0">
                <a:solidFill>
                  <a:schemeClr val="bg2"/>
                </a:solidFill>
              </a:rPr>
              <a:t>用户增加管理员权限</a:t>
            </a:r>
            <a:r>
              <a:rPr lang="zh-CN" altLang="en-US" sz="2400" dirty="0">
                <a:solidFill>
                  <a:schemeClr val="bg2"/>
                </a:solidFill>
              </a:rPr>
              <a:t>：</a:t>
            </a:r>
          </a:p>
        </p:txBody>
      </p:sp>
      <p:sp>
        <p:nvSpPr>
          <p:cNvPr id="61448" name="TextBox 7">
            <a:extLst>
              <a:ext uri="{FF2B5EF4-FFF2-40B4-BE49-F238E27FC236}">
                <a16:creationId xmlns:a16="http://schemas.microsoft.com/office/drawing/2014/main" id="{88D73BD7-94E3-467B-8329-539855370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029200"/>
            <a:ext cx="6729742" cy="46166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$ </a:t>
            </a:r>
            <a:r>
              <a:rPr lang="en-US" altLang="zh-CN" sz="2400" dirty="0" err="1">
                <a:solidFill>
                  <a:schemeClr val="bg1"/>
                </a:solidFill>
              </a:rPr>
              <a:t>sudo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adduser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hadoop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sudo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ACC8E05-FD73-406F-8965-540EB9F5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F5F8DE-12F8-41B2-849B-A6F7D3C8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688919-F589-4F53-B9CF-A9873F823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图片 2" descr="C:\Users\Administrator\AppData\Roaming\Tencent\Users\70004972\QQ\WinTemp\RichOle\PHOW0GNXTM}1)M_W2RF8_3X.jpg">
            <a:extLst>
              <a:ext uri="{FF2B5EF4-FFF2-40B4-BE49-F238E27FC236}">
                <a16:creationId xmlns:a16="http://schemas.microsoft.com/office/drawing/2014/main" id="{B875E9F9-91D3-4073-9639-C81BFE3B5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"/>
          <a:stretch>
            <a:fillRect/>
          </a:stretch>
        </p:blipFill>
        <p:spPr bwMode="auto">
          <a:xfrm>
            <a:off x="464734" y="1447800"/>
            <a:ext cx="811253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B2AEB1-CB68-4CFA-A384-0025E73FF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CB7E1F-05B6-4D8E-94B2-557C6989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6E902-E7E6-4DF6-A8F3-3E454BDC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>
            <a:extLst>
              <a:ext uri="{FF2B5EF4-FFF2-40B4-BE49-F238E27FC236}">
                <a16:creationId xmlns:a16="http://schemas.microsoft.com/office/drawing/2014/main" id="{1E35DAD7-9E5C-48D3-9E89-E67245AFA5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-103773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2.3.4 </a:t>
            </a:r>
            <a:r>
              <a:rPr lang="en-US" altLang="zh-CN" sz="2800" b="1" dirty="0" err="1">
                <a:solidFill>
                  <a:schemeClr val="bg2"/>
                </a:solidFill>
              </a:rPr>
              <a:t>sudo</a:t>
            </a:r>
            <a:r>
              <a:rPr lang="zh-CN" altLang="zh-CN" sz="2800" b="1" dirty="0">
                <a:solidFill>
                  <a:schemeClr val="bg2"/>
                </a:solidFill>
              </a:rPr>
              <a:t>命令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63491" name="TextBox 2">
            <a:extLst>
              <a:ext uri="{FF2B5EF4-FFF2-40B4-BE49-F238E27FC236}">
                <a16:creationId xmlns:a16="http://schemas.microsoft.com/office/drawing/2014/main" id="{C10641F9-156F-40CC-9F10-73095F95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32" y="990600"/>
            <a:ext cx="841896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dirty="0" err="1"/>
              <a:t>sudo</a:t>
            </a:r>
            <a:r>
              <a:rPr lang="zh-CN" altLang="zh-CN" sz="2400" dirty="0"/>
              <a:t>是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系统管理指令，管理员可以授权给一些普通用户去执行一些需要</a:t>
            </a:r>
            <a:r>
              <a:rPr lang="en-US" altLang="zh-CN" sz="2400" dirty="0"/>
              <a:t>root</a:t>
            </a:r>
            <a:r>
              <a:rPr lang="zh-CN" altLang="zh-CN" sz="2400" dirty="0"/>
              <a:t>权限执行的操作。这样不仅减少了</a:t>
            </a:r>
            <a:r>
              <a:rPr lang="en-US" altLang="zh-CN" sz="2400" dirty="0"/>
              <a:t>root</a:t>
            </a:r>
            <a:r>
              <a:rPr lang="zh-CN" altLang="zh-CN" sz="2400" dirty="0"/>
              <a:t>用户的登录和管理时间，同样也提高了安全性。本教程后面在执行软件安装时，都是采用</a:t>
            </a:r>
            <a:r>
              <a:rPr lang="en-US" altLang="zh-CN" sz="2400" dirty="0" err="1"/>
              <a:t>hadoop</a:t>
            </a:r>
            <a:r>
              <a:rPr lang="zh-CN" altLang="zh-CN" sz="2400" dirty="0"/>
              <a:t>用户登录，而不是</a:t>
            </a:r>
            <a:r>
              <a:rPr lang="en-US" altLang="zh-CN" sz="2400" dirty="0"/>
              <a:t>root</a:t>
            </a:r>
            <a:r>
              <a:rPr lang="zh-CN" altLang="zh-CN" sz="2400" dirty="0"/>
              <a:t>用户登录，因此，使用</a:t>
            </a:r>
            <a:r>
              <a:rPr lang="en-US" altLang="zh-CN" sz="2400" dirty="0" err="1"/>
              <a:t>hadoop</a:t>
            </a:r>
            <a:r>
              <a:rPr lang="zh-CN" altLang="zh-CN" sz="2400" dirty="0"/>
              <a:t>用户登录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系统以后，当需要执行只有</a:t>
            </a:r>
            <a:r>
              <a:rPr lang="en-US" altLang="zh-CN" sz="2400" dirty="0"/>
              <a:t>root</a:t>
            </a:r>
            <a:r>
              <a:rPr lang="zh-CN" altLang="zh-CN" sz="2400" dirty="0"/>
              <a:t>用户有权限执行的命令时，都要在命令前面加上</a:t>
            </a:r>
            <a:r>
              <a:rPr lang="en-US" altLang="zh-CN" sz="2400" dirty="0" err="1"/>
              <a:t>sudo</a:t>
            </a:r>
            <a:r>
              <a:rPr lang="zh-CN" altLang="zh-CN" sz="2400" dirty="0"/>
              <a:t>，才能够顺利执行，如果不加上</a:t>
            </a:r>
            <a:r>
              <a:rPr lang="en-US" altLang="zh-CN" sz="2400" dirty="0" err="1"/>
              <a:t>sudo</a:t>
            </a:r>
            <a:r>
              <a:rPr lang="zh-CN" altLang="zh-CN" sz="2400" dirty="0"/>
              <a:t>，就会被拒绝执行。</a:t>
            </a:r>
            <a:endParaRPr lang="en-US" altLang="zh-CN" sz="2400" dirty="0"/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当使用</a:t>
            </a:r>
            <a:r>
              <a:rPr lang="en-US" altLang="zh-CN" sz="2400" dirty="0" err="1"/>
              <a:t>sudo</a:t>
            </a:r>
            <a:r>
              <a:rPr lang="zh-CN" altLang="zh-CN" sz="2400" dirty="0"/>
              <a:t>命令时，会要求输入当前用户的密码。需要注意的是，</a:t>
            </a:r>
            <a:r>
              <a:rPr lang="en-US" altLang="zh-CN" sz="2400" dirty="0"/>
              <a:t>Windows</a:t>
            </a:r>
            <a:r>
              <a:rPr lang="zh-CN" altLang="zh-CN" sz="2400" dirty="0"/>
              <a:t>系统中，用户输入密码，都会在屏幕上显示“</a:t>
            </a:r>
            <a:r>
              <a:rPr lang="en-US" altLang="zh-CN" sz="2400" dirty="0"/>
              <a:t>*</a:t>
            </a:r>
            <a:r>
              <a:rPr lang="zh-CN" altLang="zh-CN" sz="2400" dirty="0"/>
              <a:t>”号作为反馈，但是，在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系统中，当输入密码时，不会在屏幕上显示“</a:t>
            </a:r>
            <a:r>
              <a:rPr lang="en-US" altLang="zh-CN" sz="2400" dirty="0"/>
              <a:t>*</a:t>
            </a:r>
            <a:r>
              <a:rPr lang="zh-CN" altLang="zh-CN" sz="2400" dirty="0"/>
              <a:t>”号作为反馈，这时，不要误以为系统死机或者键盘出了问题，只要输完密码后回车即可。</a:t>
            </a:r>
            <a:endParaRPr lang="zh-CN" altLang="en-US" sz="24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23804C-5A05-4752-9ABF-D37C732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3FF55B-C550-47AC-8280-AD29C94A0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E77FD8-ABF2-4314-8BC0-6C69AF4A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A1065352-274B-4721-B5E0-B922A94864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5300" y="-76200"/>
            <a:ext cx="84582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2.2.2 Linux</a:t>
            </a:r>
            <a:r>
              <a:rPr lang="zh-CN" altLang="zh-CN" sz="2800" b="1" dirty="0">
                <a:solidFill>
                  <a:schemeClr val="bg2"/>
                </a:solidFill>
              </a:rPr>
              <a:t>系统的安装方式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9219" name="TextBox 2">
            <a:extLst>
              <a:ext uri="{FF2B5EF4-FFF2-40B4-BE49-F238E27FC236}">
                <a16:creationId xmlns:a16="http://schemas.microsoft.com/office/drawing/2014/main" id="{CBACFAAB-0BD6-422B-9CBD-3BEEC7A46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066800"/>
            <a:ext cx="8382000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2"/>
                </a:solidFill>
              </a:rPr>
              <a:t>        Linux</a:t>
            </a:r>
            <a:r>
              <a:rPr lang="zh-CN" altLang="zh-CN" sz="2400" b="1" dirty="0">
                <a:solidFill>
                  <a:schemeClr val="bg2"/>
                </a:solidFill>
              </a:rPr>
              <a:t>系统的安装主要有两种方式：虚拟机安装方式和双系统安装方式。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eaLnBrk="1" hangingPunct="1"/>
            <a:endParaRPr lang="zh-CN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000" b="1" dirty="0">
                <a:solidFill>
                  <a:schemeClr val="bg2"/>
                </a:solidFill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</a:rPr>
              <a:t>1</a:t>
            </a:r>
            <a:r>
              <a:rPr lang="zh-CN" altLang="zh-CN" sz="2000" b="1" dirty="0">
                <a:solidFill>
                  <a:schemeClr val="bg2"/>
                </a:solidFill>
              </a:rPr>
              <a:t>）虚拟机安装方式：</a:t>
            </a:r>
            <a:r>
              <a:rPr lang="zh-CN" altLang="zh-CN" sz="2000" dirty="0"/>
              <a:t>在</a:t>
            </a:r>
            <a:r>
              <a:rPr lang="en-US" altLang="zh-CN" sz="2000" dirty="0"/>
              <a:t>Windows</a:t>
            </a:r>
            <a:r>
              <a:rPr lang="zh-CN" altLang="zh-CN" sz="2000" dirty="0"/>
              <a:t>操作系统上安装虚拟机软件（比如</a:t>
            </a:r>
            <a:r>
              <a:rPr lang="en-US" altLang="zh-CN" sz="2000" dirty="0"/>
              <a:t>VirtualBox</a:t>
            </a:r>
            <a:r>
              <a:rPr lang="zh-CN" altLang="zh-CN" sz="2000" dirty="0"/>
              <a:t>或</a:t>
            </a:r>
            <a:r>
              <a:rPr lang="en-US" altLang="zh-CN" sz="2000" dirty="0"/>
              <a:t>VMware</a:t>
            </a:r>
            <a:r>
              <a:rPr lang="zh-CN" altLang="zh-CN" sz="2000" dirty="0"/>
              <a:t>），然后，在虚拟机软件之上安装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系统。采用这种安装方式时，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系统就相当于运行在</a:t>
            </a:r>
            <a:r>
              <a:rPr lang="en-US" altLang="zh-CN" sz="2000" dirty="0"/>
              <a:t>Windows</a:t>
            </a:r>
            <a:r>
              <a:rPr lang="zh-CN" altLang="zh-CN" sz="2000" dirty="0"/>
              <a:t>上的一个软件，如果要使用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系统，需要在电脑开机后，首先启动进入</a:t>
            </a:r>
            <a:r>
              <a:rPr lang="en-US" altLang="zh-CN" sz="2000" dirty="0"/>
              <a:t>Windows</a:t>
            </a:r>
            <a:r>
              <a:rPr lang="zh-CN" altLang="zh-CN" sz="2000" dirty="0"/>
              <a:t>操作系统，然后，在</a:t>
            </a:r>
            <a:r>
              <a:rPr lang="en-US" altLang="zh-CN" sz="2000" dirty="0"/>
              <a:t>Windows</a:t>
            </a:r>
            <a:r>
              <a:rPr lang="zh-CN" altLang="zh-CN" sz="2000" dirty="0"/>
              <a:t>操作系统中打开虚拟机软件（比如</a:t>
            </a:r>
            <a:r>
              <a:rPr lang="en-US" altLang="zh-CN" sz="2000" dirty="0"/>
              <a:t>VirtualBox</a:t>
            </a:r>
            <a:r>
              <a:rPr lang="zh-CN" altLang="zh-CN" sz="2000" dirty="0"/>
              <a:t>），最后，在虚拟机软件中启动</a:t>
            </a:r>
            <a:r>
              <a:rPr lang="en-US" altLang="zh-CN" sz="2000" dirty="0"/>
              <a:t>Linux</a:t>
            </a:r>
            <a:r>
              <a:rPr lang="zh-CN" altLang="zh-CN" sz="2000" dirty="0"/>
              <a:t>，之后才能使用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系统。</a:t>
            </a:r>
            <a:endParaRPr lang="en-US" altLang="zh-CN" sz="2000" dirty="0"/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000" b="1" dirty="0">
                <a:solidFill>
                  <a:schemeClr val="bg2"/>
                </a:solidFill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</a:rPr>
              <a:t>2</a:t>
            </a:r>
            <a:r>
              <a:rPr lang="zh-CN" altLang="zh-CN" sz="2000" b="1" dirty="0">
                <a:solidFill>
                  <a:schemeClr val="bg2"/>
                </a:solidFill>
              </a:rPr>
              <a:t>）双系统安装方式：</a:t>
            </a:r>
            <a:r>
              <a:rPr lang="zh-CN" altLang="zh-CN" sz="2000" dirty="0"/>
              <a:t>直接把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系统安装在电脑“裸机”上，而不是安装在</a:t>
            </a:r>
            <a:r>
              <a:rPr lang="en-US" altLang="zh-CN" sz="2000" dirty="0"/>
              <a:t>Windows</a:t>
            </a:r>
            <a:r>
              <a:rPr lang="zh-CN" altLang="zh-CN" sz="2000" dirty="0"/>
              <a:t>系统之上。采用这种安装方式时，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系统和</a:t>
            </a:r>
            <a:r>
              <a:rPr lang="en-US" altLang="zh-CN" sz="2000" dirty="0"/>
              <a:t>Windows</a:t>
            </a:r>
            <a:r>
              <a:rPr lang="zh-CN" altLang="zh-CN" sz="2000" dirty="0"/>
              <a:t>系统的地位是平等的，当电脑开机时，屏幕上会显示提示信息，让用户选择要启动的系统，如果用户选择</a:t>
            </a:r>
            <a:r>
              <a:rPr lang="en-US" altLang="zh-CN" sz="2000" dirty="0"/>
              <a:t>Windows</a:t>
            </a:r>
            <a:r>
              <a:rPr lang="zh-CN" altLang="zh-CN" sz="2000" dirty="0"/>
              <a:t>系统，电脑就继续启动进入</a:t>
            </a:r>
            <a:r>
              <a:rPr lang="en-US" altLang="zh-CN" sz="2000" dirty="0"/>
              <a:t>Windows</a:t>
            </a:r>
            <a:r>
              <a:rPr lang="zh-CN" altLang="zh-CN" sz="2000" dirty="0"/>
              <a:t>系统，如果用户选择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系统，电脑就继续启动进入</a:t>
            </a:r>
            <a:r>
              <a:rPr lang="en-US" altLang="zh-CN" sz="2000" dirty="0"/>
              <a:t>Linux</a:t>
            </a:r>
            <a:r>
              <a:rPr lang="zh-CN" altLang="zh-CN" sz="2000" dirty="0"/>
              <a:t>系统。</a:t>
            </a:r>
            <a:endParaRPr lang="zh-CN" altLang="en-US" sz="20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7FBC2F-E56F-4B44-84D2-C59486F93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1DA133-E41E-4C8F-8336-61FE5F28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22E163-F9F4-4F01-8B97-14F19BA2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>
            <a:extLst>
              <a:ext uri="{FF2B5EF4-FFF2-40B4-BE49-F238E27FC236}">
                <a16:creationId xmlns:a16="http://schemas.microsoft.com/office/drawing/2014/main" id="{7B3C2652-C161-49F1-A217-263285699B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0420" y="-76200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2.3.5 </a:t>
            </a:r>
            <a:r>
              <a:rPr lang="zh-CN" altLang="zh-CN" sz="2800" b="1" dirty="0">
                <a:solidFill>
                  <a:schemeClr val="bg2"/>
                </a:solidFill>
              </a:rPr>
              <a:t>常用的</a:t>
            </a:r>
            <a:r>
              <a:rPr lang="en-US" altLang="zh-CN" sz="2800" b="1" dirty="0">
                <a:solidFill>
                  <a:schemeClr val="bg2"/>
                </a:solidFill>
              </a:rPr>
              <a:t>Linux</a:t>
            </a:r>
            <a:r>
              <a:rPr lang="zh-CN" altLang="zh-CN" sz="2800" b="1" dirty="0">
                <a:solidFill>
                  <a:schemeClr val="bg2"/>
                </a:solidFill>
              </a:rPr>
              <a:t>系统命令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DA8C33F-6CF7-4FAF-B5A5-A7322FF90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055198"/>
              </p:ext>
            </p:extLst>
          </p:nvPr>
        </p:nvGraphicFramePr>
        <p:xfrm>
          <a:off x="533400" y="1371600"/>
          <a:ext cx="8305800" cy="4572000"/>
        </p:xfrm>
        <a:graphic>
          <a:graphicData uri="http://schemas.openxmlformats.org/drawingml/2006/table">
            <a:tbl>
              <a:tblPr/>
              <a:tblGrid>
                <a:gridCol w="3207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命令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含义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cd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 /home/</a:t>
                      </a: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hadoop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把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/home/</a:t>
                      </a: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hadoop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设置为当前目录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cd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 ..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返回上一级目录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32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cd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 ~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进入到当前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Linux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系统登录用户的主目录（或主文件夹）。在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 Linux 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系统中，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~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代表的是用户的主文件夹，即“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/home/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用户名”这个目录，如果当前登录用户名为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hadoop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，则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~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就代表“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/home/</a:t>
                      </a: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hadoop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”这个目录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ls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查看当前目录中的文件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ls -l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查看文件和目录的权限信息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cat /proc/version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查看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Linux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系统内核版本信息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cat  /home/hadoop/word.txt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把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/home/</a:t>
                      </a: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hadoop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/word.txt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这个文件全部内容显示到屏幕上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cat file1 file2 &gt; file3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把当前目录下的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file1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和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file2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两个文件进行合并生成文件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file3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43F254-7AC1-4AD3-8C80-C380A865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6A80ED-07BE-4806-AFC6-1F47E6662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03729B-D3C6-4DE7-9193-58205C1C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0029C25-B344-4C20-8F3D-1D0742A25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829572"/>
              </p:ext>
            </p:extLst>
          </p:nvPr>
        </p:nvGraphicFramePr>
        <p:xfrm>
          <a:off x="647700" y="1524000"/>
          <a:ext cx="7848600" cy="3352800"/>
        </p:xfrm>
        <a:graphic>
          <a:graphicData uri="http://schemas.openxmlformats.org/drawingml/2006/table">
            <a:tbl>
              <a:tblPr/>
              <a:tblGrid>
                <a:gridCol w="3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4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head -5 word.txt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把当前目录下的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word.txt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文件中的前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行内容显示到屏幕上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cp /home/</a:t>
                      </a: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hadoop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/word.txt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 /</a:t>
                      </a: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usr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/local/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把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/home/</a:t>
                      </a: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hadoop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/word.txt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文件复制到“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usr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/local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”目录下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rm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 ./word.txt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删除当前目录下的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word.txt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文件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latin typeface="Calibri"/>
                          <a:ea typeface="宋体"/>
                          <a:cs typeface="Times New Roman"/>
                        </a:rPr>
                        <a:t>rm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 –r ./test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删除当前目录下的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test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目录及其下面的所有文件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rm –r test*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删除当面目录下所有以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test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开头的目录和文件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ifconfig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查看本机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IP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地址信息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exit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退出并关闭</a:t>
                      </a: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Linux</a:t>
                      </a: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终端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5B71D8-964F-4F6C-A7FE-408C2B7DA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D6FFB6-73E6-4985-9466-766F82AD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B6827E-44E5-4B6E-B5D0-C0FBC359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>
            <a:extLst>
              <a:ext uri="{FF2B5EF4-FFF2-40B4-BE49-F238E27FC236}">
                <a16:creationId xmlns:a16="http://schemas.microsoft.com/office/drawing/2014/main" id="{A52C2D87-CE32-476D-BD50-B41009E42D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223" y="-76200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2.3.6 </a:t>
            </a:r>
            <a:r>
              <a:rPr lang="zh-CN" altLang="zh-CN" sz="2800" b="1" dirty="0">
                <a:solidFill>
                  <a:schemeClr val="bg2"/>
                </a:solidFill>
              </a:rPr>
              <a:t>文件解压缩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66563" name="TextBox 2">
            <a:extLst>
              <a:ext uri="{FF2B5EF4-FFF2-40B4-BE49-F238E27FC236}">
                <a16:creationId xmlns:a16="http://schemas.microsoft.com/office/drawing/2014/main" id="{4B1743A2-552F-4136-9DC8-A75A3956A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95400"/>
            <a:ext cx="7620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/>
              <a:t>在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系统中，可以使用</a:t>
            </a:r>
            <a:r>
              <a:rPr lang="en-US" altLang="zh-CN" sz="2400" dirty="0"/>
              <a:t>tar</a:t>
            </a:r>
            <a:r>
              <a:rPr lang="zh-CN" altLang="zh-CN" sz="2400" dirty="0"/>
              <a:t>命令对后缀名为</a:t>
            </a:r>
            <a:r>
              <a:rPr lang="en-US" altLang="zh-CN" sz="2400" dirty="0"/>
              <a:t>.tar.gz</a:t>
            </a:r>
            <a:r>
              <a:rPr lang="zh-CN" altLang="zh-CN" sz="2400" dirty="0"/>
              <a:t>（或</a:t>
            </a:r>
            <a:r>
              <a:rPr lang="en-US" altLang="zh-CN" sz="2400" dirty="0"/>
              <a:t>.</a:t>
            </a:r>
            <a:r>
              <a:rPr lang="en-US" altLang="zh-CN" sz="2400" dirty="0" err="1"/>
              <a:t>tgz</a:t>
            </a:r>
            <a:r>
              <a:rPr lang="zh-CN" altLang="zh-CN" sz="2400" dirty="0"/>
              <a:t>）的压缩文件进行解压。通常可以采用如下形式的命令：</a:t>
            </a:r>
            <a:endParaRPr lang="zh-CN" altLang="en-US" sz="2400" dirty="0"/>
          </a:p>
        </p:txBody>
      </p:sp>
      <p:sp>
        <p:nvSpPr>
          <p:cNvPr id="66564" name="TextBox 3">
            <a:extLst>
              <a:ext uri="{FF2B5EF4-FFF2-40B4-BE49-F238E27FC236}">
                <a16:creationId xmlns:a16="http://schemas.microsoft.com/office/drawing/2014/main" id="{DE85FBDF-D6BA-4BC7-ACFE-4867304A2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4" y="2819400"/>
            <a:ext cx="8991600" cy="46166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$ tar -</a:t>
            </a:r>
            <a:r>
              <a:rPr lang="en-US" altLang="zh-CN" sz="2400" dirty="0" err="1">
                <a:solidFill>
                  <a:schemeClr val="bg1"/>
                </a:solidFill>
              </a:rPr>
              <a:t>zxf</a:t>
            </a:r>
            <a:r>
              <a:rPr lang="en-US" altLang="zh-CN" sz="2400" dirty="0">
                <a:solidFill>
                  <a:schemeClr val="bg1"/>
                </a:solidFill>
              </a:rPr>
              <a:t> /home/</a:t>
            </a:r>
            <a:r>
              <a:rPr lang="en-US" altLang="zh-CN" sz="2400" dirty="0" err="1">
                <a:solidFill>
                  <a:schemeClr val="bg1"/>
                </a:solidFill>
              </a:rPr>
              <a:t>hadoop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zh-CN" sz="2400" dirty="0">
                <a:solidFill>
                  <a:schemeClr val="bg1"/>
                </a:solidFill>
              </a:rPr>
              <a:t>下载</a:t>
            </a:r>
            <a:r>
              <a:rPr lang="en-US" altLang="zh-CN" sz="2400" dirty="0">
                <a:solidFill>
                  <a:schemeClr val="bg1"/>
                </a:solidFill>
              </a:rPr>
              <a:t>/hbase-2.2.2-bin.tar.gz –C /</a:t>
            </a:r>
            <a:r>
              <a:rPr lang="en-US" altLang="zh-CN" sz="2400" dirty="0" err="1">
                <a:solidFill>
                  <a:schemeClr val="bg1"/>
                </a:solidFill>
              </a:rPr>
              <a:t>usr</a:t>
            </a:r>
            <a:r>
              <a:rPr lang="en-US" altLang="zh-CN" sz="2400" dirty="0">
                <a:solidFill>
                  <a:schemeClr val="bg1"/>
                </a:solidFill>
              </a:rPr>
              <a:t>/local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C66C44-F498-4DB7-8E2E-70567948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37C679-EC5F-4307-A903-038C7B6A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5BBA4-8A55-4267-A77D-7423AF36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>
            <a:extLst>
              <a:ext uri="{FF2B5EF4-FFF2-40B4-BE49-F238E27FC236}">
                <a16:creationId xmlns:a16="http://schemas.microsoft.com/office/drawing/2014/main" id="{C87F4B33-F6BC-43F9-B0FF-5B8AFAE8A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-76200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2.3.7 </a:t>
            </a:r>
            <a:r>
              <a:rPr lang="zh-CN" altLang="zh-CN" sz="2800" b="1" dirty="0">
                <a:solidFill>
                  <a:schemeClr val="bg2"/>
                </a:solidFill>
              </a:rPr>
              <a:t>常用的目录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67587" name="TextBox 2">
            <a:extLst>
              <a:ext uri="{FF2B5EF4-FFF2-40B4-BE49-F238E27FC236}">
                <a16:creationId xmlns:a16="http://schemas.microsoft.com/office/drawing/2014/main" id="{146B1029-2D28-4E6B-84EC-F9ADB411E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066800"/>
            <a:ext cx="8382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Linux</a:t>
            </a:r>
            <a:r>
              <a:rPr lang="zh-CN" altLang="zh-CN" sz="2400" dirty="0"/>
              <a:t>系统的根目录“</a:t>
            </a:r>
            <a:r>
              <a:rPr lang="en-US" altLang="zh-CN" sz="2400" dirty="0"/>
              <a:t>/</a:t>
            </a:r>
            <a:r>
              <a:rPr lang="zh-CN" altLang="zh-CN" sz="2400" dirty="0"/>
              <a:t>”下，存在很多个目录，其中有两个目录，是本教程学习过程中经常用到的，一个是“</a:t>
            </a:r>
            <a:r>
              <a:rPr lang="en-US" altLang="zh-CN" sz="2400" dirty="0"/>
              <a:t>/home</a:t>
            </a:r>
            <a:r>
              <a:rPr lang="zh-CN" altLang="zh-CN" sz="2400" dirty="0"/>
              <a:t>”目录，一个是“</a:t>
            </a:r>
            <a:r>
              <a:rPr lang="en-US" altLang="zh-CN" sz="2400" dirty="0"/>
              <a:t>/</a:t>
            </a:r>
            <a:r>
              <a:rPr lang="en-US" altLang="zh-CN" sz="2400" dirty="0" err="1"/>
              <a:t>usr</a:t>
            </a:r>
            <a:r>
              <a:rPr lang="zh-CN" altLang="zh-CN" sz="2400" dirty="0"/>
              <a:t>”目录。“</a:t>
            </a:r>
            <a:r>
              <a:rPr lang="en-US" altLang="zh-CN" sz="2400" dirty="0"/>
              <a:t>/home</a:t>
            </a:r>
            <a:r>
              <a:rPr lang="zh-CN" altLang="zh-CN" sz="2400" dirty="0"/>
              <a:t>”目录包含了各个用户的用户目录，每当在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系统中新建一个普通用户时，系统就会自动为这个用户创建用户主目录（主文件夹）</a:t>
            </a:r>
            <a:endParaRPr lang="en-US" altLang="zh-CN" sz="2400" dirty="0"/>
          </a:p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“</a:t>
            </a:r>
            <a:r>
              <a:rPr lang="en-US" altLang="zh-CN" sz="2400" dirty="0"/>
              <a:t>/</a:t>
            </a:r>
            <a:r>
              <a:rPr lang="en-US" altLang="zh-CN" sz="2400" dirty="0" err="1"/>
              <a:t>usr</a:t>
            </a:r>
            <a:r>
              <a:rPr lang="zh-CN" altLang="zh-CN" sz="2400" dirty="0"/>
              <a:t>”目录是“</a:t>
            </a:r>
            <a:r>
              <a:rPr lang="en-US" altLang="zh-CN" sz="2400" dirty="0"/>
              <a:t>Unix Software Resource</a:t>
            </a:r>
            <a:r>
              <a:rPr lang="zh-CN" altLang="zh-CN" sz="2400" dirty="0"/>
              <a:t>”的简写，表示这里是各种软件安装的目录。对于“</a:t>
            </a:r>
            <a:r>
              <a:rPr lang="en-US" altLang="zh-CN" sz="2400" dirty="0"/>
              <a:t>/</a:t>
            </a:r>
            <a:r>
              <a:rPr lang="en-US" altLang="zh-CN" sz="2400" dirty="0" err="1"/>
              <a:t>usr</a:t>
            </a:r>
            <a:r>
              <a:rPr lang="zh-CN" altLang="zh-CN" sz="2400" dirty="0"/>
              <a:t>”目录而言，只需要关注它下面的子目录“</a:t>
            </a:r>
            <a:r>
              <a:rPr lang="en-US" altLang="zh-CN" sz="2400" dirty="0"/>
              <a:t>/</a:t>
            </a:r>
            <a:r>
              <a:rPr lang="en-US" altLang="zh-CN" sz="2400" dirty="0" err="1"/>
              <a:t>usr</a:t>
            </a:r>
            <a:r>
              <a:rPr lang="en-US" altLang="zh-CN" sz="2400" dirty="0"/>
              <a:t>/local</a:t>
            </a:r>
            <a:r>
              <a:rPr lang="zh-CN" altLang="zh-CN" sz="2400" dirty="0"/>
              <a:t>”，一般由用户安装的软件都建议安装到该目录下</a:t>
            </a:r>
            <a:endParaRPr lang="zh-CN" altLang="en-US" sz="24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DC10C2-9EBD-4431-8229-3E14596A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0F8C34-022C-4673-991A-FA870D14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FF8DF6-99C3-4276-99FE-6B59FD4D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>
            <a:extLst>
              <a:ext uri="{FF2B5EF4-FFF2-40B4-BE49-F238E27FC236}">
                <a16:creationId xmlns:a16="http://schemas.microsoft.com/office/drawing/2014/main" id="{D545A8CC-BA19-4797-8CE1-2998844819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-36215"/>
            <a:ext cx="8001000" cy="91440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2.3.8 </a:t>
            </a:r>
            <a:r>
              <a:rPr lang="zh-CN" altLang="zh-CN" sz="2800" b="1" dirty="0">
                <a:solidFill>
                  <a:schemeClr val="bg2"/>
                </a:solidFill>
              </a:rPr>
              <a:t>目录的权限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68611" name="TextBox 2">
            <a:extLst>
              <a:ext uri="{FF2B5EF4-FFF2-40B4-BE49-F238E27FC236}">
                <a16:creationId xmlns:a16="http://schemas.microsoft.com/office/drawing/2014/main" id="{E97AADED-E522-491A-9BDB-4483449A4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98" y="1154317"/>
            <a:ext cx="80010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Linux</a:t>
            </a:r>
            <a:r>
              <a:rPr lang="zh-CN" altLang="zh-CN" sz="2400" dirty="0"/>
              <a:t>系统对文件权限有着严格的规定，如果一个用户不具备权限，将无法访问目录及其下面的文件。比如，使用</a:t>
            </a:r>
            <a:r>
              <a:rPr lang="en-US" altLang="zh-CN" sz="2400" dirty="0" err="1"/>
              <a:t>hadoop</a:t>
            </a:r>
            <a:r>
              <a:rPr lang="zh-CN" altLang="zh-CN" sz="2400" dirty="0"/>
              <a:t>用户登录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系统以后，从网络上下载了</a:t>
            </a:r>
            <a:r>
              <a:rPr lang="en-US" altLang="zh-CN" sz="2400" dirty="0"/>
              <a:t>HBase</a:t>
            </a:r>
            <a:r>
              <a:rPr lang="zh-CN" altLang="zh-CN" sz="2400" dirty="0"/>
              <a:t>安装包文件，把文件解压缩到“</a:t>
            </a:r>
            <a:r>
              <a:rPr lang="en-US" altLang="zh-CN" sz="2400" dirty="0"/>
              <a:t>/</a:t>
            </a:r>
            <a:r>
              <a:rPr lang="en-US" altLang="zh-CN" sz="2400" dirty="0" err="1"/>
              <a:t>usr</a:t>
            </a:r>
            <a:r>
              <a:rPr lang="en-US" altLang="zh-CN" sz="2400" dirty="0"/>
              <a:t>/local/</a:t>
            </a:r>
            <a:r>
              <a:rPr lang="zh-CN" altLang="zh-CN" sz="2400" dirty="0"/>
              <a:t>”目录下，会得到一个类似“</a:t>
            </a:r>
            <a:r>
              <a:rPr lang="en-US" altLang="zh-CN" sz="2400" dirty="0"/>
              <a:t>/</a:t>
            </a:r>
            <a:r>
              <a:rPr lang="en-US" altLang="zh-CN" sz="2400" dirty="0" err="1"/>
              <a:t>usr</a:t>
            </a:r>
            <a:r>
              <a:rPr lang="en-US" altLang="zh-CN" sz="2400" dirty="0"/>
              <a:t>/local/</a:t>
            </a:r>
            <a:r>
              <a:rPr lang="en-US" altLang="zh-CN" sz="2400" dirty="0" err="1"/>
              <a:t>hbase</a:t>
            </a:r>
            <a:r>
              <a:rPr lang="zh-CN" altLang="zh-CN" sz="2400" dirty="0"/>
              <a:t>”这样的目录，这时，</a:t>
            </a:r>
            <a:r>
              <a:rPr lang="en-US" altLang="zh-CN" sz="2400" dirty="0" err="1"/>
              <a:t>hadoop</a:t>
            </a:r>
            <a:r>
              <a:rPr lang="zh-CN" altLang="zh-CN" sz="2400" dirty="0"/>
              <a:t>用户并不是“</a:t>
            </a:r>
            <a:r>
              <a:rPr lang="en-US" altLang="zh-CN" sz="2400" dirty="0"/>
              <a:t>/</a:t>
            </a:r>
            <a:r>
              <a:rPr lang="en-US" altLang="zh-CN" sz="2400" dirty="0" err="1"/>
              <a:t>usr</a:t>
            </a:r>
            <a:r>
              <a:rPr lang="en-US" altLang="zh-CN" sz="2400" dirty="0"/>
              <a:t>/local/</a:t>
            </a:r>
            <a:r>
              <a:rPr lang="en-US" altLang="zh-CN" sz="2400" dirty="0" err="1"/>
              <a:t>hbase</a:t>
            </a:r>
            <a:r>
              <a:rPr lang="zh-CN" altLang="zh-CN" sz="2400" dirty="0"/>
              <a:t>”这个目录的所有者，无法对该目录进行相关操作，从而无法正常使用</a:t>
            </a:r>
            <a:r>
              <a:rPr lang="en-US" altLang="zh-CN" sz="2400" dirty="0"/>
              <a:t>HBase</a:t>
            </a:r>
            <a:r>
              <a:rPr lang="zh-CN" altLang="zh-CN" sz="2400" dirty="0"/>
              <a:t>。这时，就必须采用</a:t>
            </a:r>
            <a:r>
              <a:rPr lang="en-US" altLang="zh-CN" sz="2400" dirty="0" err="1"/>
              <a:t>chown</a:t>
            </a:r>
            <a:r>
              <a:rPr lang="zh-CN" altLang="zh-CN" sz="2400" dirty="0"/>
              <a:t>命令进行授权，让</a:t>
            </a:r>
            <a:r>
              <a:rPr lang="en-US" altLang="zh-CN" sz="2400" dirty="0" err="1"/>
              <a:t>hadoop</a:t>
            </a:r>
            <a:r>
              <a:rPr lang="zh-CN" altLang="zh-CN" sz="2400" dirty="0"/>
              <a:t>用户拥有对该目录的权限，具体命令如下：</a:t>
            </a:r>
            <a:endParaRPr lang="zh-CN" altLang="en-US" sz="2400" dirty="0"/>
          </a:p>
        </p:txBody>
      </p:sp>
      <p:sp>
        <p:nvSpPr>
          <p:cNvPr id="68612" name="TextBox 3">
            <a:extLst>
              <a:ext uri="{FF2B5EF4-FFF2-40B4-BE49-F238E27FC236}">
                <a16:creationId xmlns:a16="http://schemas.microsoft.com/office/drawing/2014/main" id="{444D918A-C730-4FAB-9CEF-6EB00DBA6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17" y="4846768"/>
            <a:ext cx="7658100" cy="46166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$ </a:t>
            </a:r>
            <a:r>
              <a:rPr lang="en-US" altLang="zh-CN" sz="2400" dirty="0" err="1">
                <a:solidFill>
                  <a:schemeClr val="bg1"/>
                </a:solidFill>
              </a:rPr>
              <a:t>sudo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chown</a:t>
            </a:r>
            <a:r>
              <a:rPr lang="en-US" altLang="zh-CN" sz="2400" dirty="0">
                <a:solidFill>
                  <a:schemeClr val="bg1"/>
                </a:solidFill>
              </a:rPr>
              <a:t> -R </a:t>
            </a:r>
            <a:r>
              <a:rPr lang="en-US" altLang="zh-CN" sz="2400" dirty="0" err="1">
                <a:solidFill>
                  <a:schemeClr val="bg1"/>
                </a:solidFill>
              </a:rPr>
              <a:t>hadoop</a:t>
            </a:r>
            <a:r>
              <a:rPr lang="en-US" altLang="zh-CN" sz="2400" dirty="0">
                <a:solidFill>
                  <a:schemeClr val="bg1"/>
                </a:solidFill>
              </a:rPr>
              <a:t> /</a:t>
            </a:r>
            <a:r>
              <a:rPr lang="en-US" altLang="zh-CN" sz="2400" dirty="0" err="1">
                <a:solidFill>
                  <a:schemeClr val="bg1"/>
                </a:solidFill>
              </a:rPr>
              <a:t>usr</a:t>
            </a:r>
            <a:r>
              <a:rPr lang="en-US" altLang="zh-CN" sz="2400" dirty="0">
                <a:solidFill>
                  <a:schemeClr val="bg1"/>
                </a:solidFill>
              </a:rPr>
              <a:t>/local/</a:t>
            </a:r>
            <a:r>
              <a:rPr lang="en-US" altLang="zh-CN" sz="2400" dirty="0" err="1">
                <a:solidFill>
                  <a:schemeClr val="bg1"/>
                </a:solidFill>
              </a:rPr>
              <a:t>hbase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EB3A49-87AA-43BC-8090-833E09FF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1F68DB-BB53-41BE-87ED-9612E4EB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13BE0E-365E-40E4-A10E-B041CA24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>
            <a:extLst>
              <a:ext uri="{FF2B5EF4-FFF2-40B4-BE49-F238E27FC236}">
                <a16:creationId xmlns:a16="http://schemas.microsoft.com/office/drawing/2014/main" id="{5562D734-653B-46DB-B2A4-F7C9EF73A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0659" y="-76200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2.3.9</a:t>
            </a:r>
            <a:r>
              <a:rPr lang="zh-CN" altLang="zh-CN" sz="2800" b="1" dirty="0">
                <a:solidFill>
                  <a:schemeClr val="bg2"/>
                </a:solidFill>
              </a:rPr>
              <a:t>更新</a:t>
            </a:r>
            <a:r>
              <a:rPr lang="en-US" altLang="zh-CN" sz="2800" b="1" dirty="0">
                <a:solidFill>
                  <a:schemeClr val="bg2"/>
                </a:solidFill>
              </a:rPr>
              <a:t>APT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69635" name="TextBox 2">
            <a:extLst>
              <a:ext uri="{FF2B5EF4-FFF2-40B4-BE49-F238E27FC236}">
                <a16:creationId xmlns:a16="http://schemas.microsoft.com/office/drawing/2014/main" id="{46F25932-0AF0-418F-80C3-6F5F64535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77877"/>
            <a:ext cx="82296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APT</a:t>
            </a:r>
            <a:r>
              <a:rPr lang="zh-CN" altLang="zh-CN" sz="2400" dirty="0"/>
              <a:t>是一个非常优秀的软件管理工具，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系统采用</a:t>
            </a:r>
            <a:r>
              <a:rPr lang="en-US" altLang="zh-CN" sz="2400" dirty="0"/>
              <a:t>APT</a:t>
            </a:r>
            <a:r>
              <a:rPr lang="zh-CN" altLang="zh-CN" sz="2400" dirty="0"/>
              <a:t>来安装和管理各种软件。安装成功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系统以后，需要及时更新</a:t>
            </a:r>
            <a:r>
              <a:rPr lang="en-US" altLang="zh-CN" sz="2400" dirty="0"/>
              <a:t>APT</a:t>
            </a:r>
            <a:r>
              <a:rPr lang="zh-CN" altLang="zh-CN" sz="2400" dirty="0"/>
              <a:t>软件，否则，后续一些软件可能无法正常安装。请登录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系统，打开一个终端（可以使用快捷键</a:t>
            </a:r>
            <a:r>
              <a:rPr lang="en-US" altLang="zh-CN" sz="2400" dirty="0" err="1"/>
              <a:t>Ctrl+Alt+T</a:t>
            </a:r>
            <a:r>
              <a:rPr lang="zh-CN" altLang="zh-CN" sz="2400" dirty="0"/>
              <a:t>），进入</a:t>
            </a:r>
            <a:r>
              <a:rPr lang="en-US" altLang="zh-CN" sz="2400" dirty="0"/>
              <a:t>Shell</a:t>
            </a:r>
            <a:r>
              <a:rPr lang="zh-CN" altLang="zh-CN" sz="2400" dirty="0"/>
              <a:t>命令提示符状态，然后输入下面命令：</a:t>
            </a:r>
            <a:endParaRPr lang="zh-CN" altLang="en-US" sz="2400" dirty="0"/>
          </a:p>
        </p:txBody>
      </p:sp>
      <p:sp>
        <p:nvSpPr>
          <p:cNvPr id="69636" name="TextBox 3">
            <a:extLst>
              <a:ext uri="{FF2B5EF4-FFF2-40B4-BE49-F238E27FC236}">
                <a16:creationId xmlns:a16="http://schemas.microsoft.com/office/drawing/2014/main" id="{B07F8E92-CFCF-4E1C-A87D-377DB863E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733800"/>
            <a:ext cx="7543800" cy="46166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$ </a:t>
            </a:r>
            <a:r>
              <a:rPr lang="en-US" altLang="zh-CN" sz="2400" dirty="0" err="1">
                <a:solidFill>
                  <a:schemeClr val="bg1"/>
                </a:solidFill>
              </a:rPr>
              <a:t>sudo</a:t>
            </a:r>
            <a:r>
              <a:rPr lang="en-US" altLang="zh-CN" sz="2400" dirty="0">
                <a:solidFill>
                  <a:schemeClr val="bg1"/>
                </a:solidFill>
              </a:rPr>
              <a:t> apt-get update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C0E8A2-7324-4A6B-910B-7B92173D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68B2C1-6C3B-471F-97DC-7868C0DF9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20E990-9796-466D-A7AC-617B3656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图片 2" descr="Ubuntu更新软件源-选择服务器">
            <a:extLst>
              <a:ext uri="{FF2B5EF4-FFF2-40B4-BE49-F238E27FC236}">
                <a16:creationId xmlns:a16="http://schemas.microsoft.com/office/drawing/2014/main" id="{FB917748-8944-4A73-AEE9-0CB7F70B1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3"/>
          <a:stretch>
            <a:fillRect/>
          </a:stretch>
        </p:blipFill>
        <p:spPr bwMode="auto">
          <a:xfrm>
            <a:off x="1066800" y="1371600"/>
            <a:ext cx="7239000" cy="472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363F11-FD2C-46E3-8AE6-E114C92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23813B-F196-43D4-AE9B-FD4CAACCD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631835-7120-4DED-9DF0-50DF4D8D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图片 2" descr="Ubuntu更新软件源-选择服务器">
            <a:extLst>
              <a:ext uri="{FF2B5EF4-FFF2-40B4-BE49-F238E27FC236}">
                <a16:creationId xmlns:a16="http://schemas.microsoft.com/office/drawing/2014/main" id="{4C733284-6D7F-4CA8-B653-1CCD70EB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162800" cy="495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9F44FA-88F4-49E9-8E5C-04DA004E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268D9-9B2E-40AB-B791-EA391137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39FB9F-80E7-4F51-BF8E-09A94724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图片 2" descr="Ubuntu更新软件源-关闭窗口">
            <a:extLst>
              <a:ext uri="{FF2B5EF4-FFF2-40B4-BE49-F238E27FC236}">
                <a16:creationId xmlns:a16="http://schemas.microsoft.com/office/drawing/2014/main" id="{ED8CEE28-E809-4324-A986-DE0C002E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8" y="1676400"/>
            <a:ext cx="8180706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891292-E7C9-4A6F-A268-9EC0B26E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531731-C103-4E9B-8915-3E046227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81763A-B39B-4789-9AD2-5D9A2CFA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图片 2" descr="Ubuntu更新软件源-重新载入">
            <a:extLst>
              <a:ext uri="{FF2B5EF4-FFF2-40B4-BE49-F238E27FC236}">
                <a16:creationId xmlns:a16="http://schemas.microsoft.com/office/drawing/2014/main" id="{F33E4568-B0E4-4C24-950B-8D1E9653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99" y="2057400"/>
            <a:ext cx="7789364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B9661D-FD84-4E17-A8F9-95204CEC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5739DC-505D-4635-B0E3-1C00C065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BEF27D-144B-45A1-A114-A510116E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08556A48-AF10-4098-B0B8-6C7B80CD58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2281" y="-66907"/>
            <a:ext cx="8001000" cy="91440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2.2.3 </a:t>
            </a:r>
            <a:r>
              <a:rPr lang="zh-CN" altLang="zh-CN" sz="2800" b="1" dirty="0">
                <a:solidFill>
                  <a:schemeClr val="bg2"/>
                </a:solidFill>
              </a:rPr>
              <a:t>安装</a:t>
            </a:r>
            <a:r>
              <a:rPr lang="en-US" altLang="zh-CN" sz="2800" b="1" dirty="0">
                <a:solidFill>
                  <a:schemeClr val="bg2"/>
                </a:solidFill>
              </a:rPr>
              <a:t>Linux</a:t>
            </a:r>
            <a:r>
              <a:rPr lang="zh-CN" altLang="zh-CN" sz="2800" b="1" dirty="0">
                <a:solidFill>
                  <a:schemeClr val="bg2"/>
                </a:solidFill>
              </a:rPr>
              <a:t>虚拟机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10243" name="TextBox 2">
            <a:extLst>
              <a:ext uri="{FF2B5EF4-FFF2-40B4-BE49-F238E27FC236}">
                <a16:creationId xmlns:a16="http://schemas.microsoft.com/office/drawing/2014/main" id="{22D30C28-0022-4247-A917-C7132355B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" y="1066800"/>
            <a:ext cx="3876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2"/>
                </a:solidFill>
              </a:rPr>
              <a:t>1.</a:t>
            </a:r>
            <a:r>
              <a:rPr lang="zh-CN" altLang="zh-CN" sz="2400" b="1" dirty="0">
                <a:solidFill>
                  <a:schemeClr val="bg2"/>
                </a:solidFill>
              </a:rPr>
              <a:t>检测</a:t>
            </a:r>
            <a:r>
              <a:rPr lang="en-US" altLang="zh-CN" sz="2400" b="1" dirty="0">
                <a:solidFill>
                  <a:schemeClr val="bg2"/>
                </a:solidFill>
              </a:rPr>
              <a:t>CPU</a:t>
            </a:r>
            <a:r>
              <a:rPr lang="zh-CN" altLang="zh-CN" sz="2400" b="1" dirty="0">
                <a:solidFill>
                  <a:schemeClr val="bg2"/>
                </a:solidFill>
              </a:rPr>
              <a:t>是否支持虚拟化</a:t>
            </a:r>
            <a:endParaRPr lang="zh-CN" altLang="en-US" sz="2400" b="1" dirty="0">
              <a:solidFill>
                <a:schemeClr val="bg2"/>
              </a:solidFill>
            </a:endParaRPr>
          </a:p>
        </p:txBody>
      </p:sp>
      <p:sp>
        <p:nvSpPr>
          <p:cNvPr id="10244" name="矩形 3">
            <a:extLst>
              <a:ext uri="{FF2B5EF4-FFF2-40B4-BE49-F238E27FC236}">
                <a16:creationId xmlns:a16="http://schemas.microsoft.com/office/drawing/2014/main" id="{FA85F292-ED3C-4539-BA12-2B94C5691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" y="1733574"/>
            <a:ext cx="3172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zh-CN" sz="2400" b="1" dirty="0"/>
              <a:t>）</a:t>
            </a:r>
            <a:r>
              <a:rPr lang="en-US" altLang="zh-CN" sz="2400" b="1" dirty="0"/>
              <a:t>CPU</a:t>
            </a:r>
            <a:r>
              <a:rPr lang="zh-CN" altLang="zh-CN" sz="2400" b="1" dirty="0"/>
              <a:t>支持虚拟化</a:t>
            </a:r>
            <a:endParaRPr lang="zh-CN" altLang="en-US" sz="2400" dirty="0"/>
          </a:p>
        </p:txBody>
      </p:sp>
      <p:pic>
        <p:nvPicPr>
          <p:cNvPr id="10245" name="图片 4" descr="C:\Users\Lenovo\AppData\Roaming\Tencent\Users\70004972\QQ\WinTemp\RichOle\F{3)69FXTD$_YVJUF`@M0BW.png">
            <a:extLst>
              <a:ext uri="{FF2B5EF4-FFF2-40B4-BE49-F238E27FC236}">
                <a16:creationId xmlns:a16="http://schemas.microsoft.com/office/drawing/2014/main" id="{B7168D59-8236-4CF5-BDA9-C43FB06AD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83421"/>
            <a:ext cx="5458119" cy="421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6D9483-DFD4-405A-87B5-6054BC94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CB224F-8516-4812-AD1C-785B0546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933760-E22F-4D68-8791-9379BB1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>
            <a:extLst>
              <a:ext uri="{FF2B5EF4-FFF2-40B4-BE49-F238E27FC236}">
                <a16:creationId xmlns:a16="http://schemas.microsoft.com/office/drawing/2014/main" id="{4E35EBA9-B1C7-4227-AE30-C1AD94E36F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1101" y="-76200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2.3.10 </a:t>
            </a:r>
            <a:r>
              <a:rPr lang="zh-CN" altLang="zh-CN" sz="2800" b="1" dirty="0">
                <a:solidFill>
                  <a:schemeClr val="bg2"/>
                </a:solidFill>
              </a:rPr>
              <a:t>切换中英文输入法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74755" name="TextBox 2">
            <a:extLst>
              <a:ext uri="{FF2B5EF4-FFF2-40B4-BE49-F238E27FC236}">
                <a16:creationId xmlns:a16="http://schemas.microsoft.com/office/drawing/2014/main" id="{CD0402D8-6E5E-44FD-B36B-F3A6C30D3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19200"/>
            <a:ext cx="81915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Ubuntu</a:t>
            </a:r>
            <a:r>
              <a:rPr lang="zh-CN" altLang="zh-CN" sz="2400" dirty="0"/>
              <a:t>中终端输入的命令一般都是使用英文输入。但是，有时候也会需要输入中文。 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系统的中英文输入法的切换方式是使用键盘“</a:t>
            </a:r>
            <a:r>
              <a:rPr lang="en-US" altLang="zh-CN" sz="2400" dirty="0"/>
              <a:t>shift</a:t>
            </a:r>
            <a:r>
              <a:rPr lang="zh-CN" altLang="zh-CN" sz="2400" dirty="0"/>
              <a:t>”键来切换，或者，也可以点击系统桌面顶部菜单的输入法按钮进行切换。</a:t>
            </a:r>
            <a:r>
              <a:rPr lang="en-US" altLang="zh-CN" sz="2400" dirty="0"/>
              <a:t>Ubuntu</a:t>
            </a:r>
            <a:r>
              <a:rPr lang="zh-CN" altLang="zh-CN" sz="2400" dirty="0"/>
              <a:t>自带的</a:t>
            </a:r>
            <a:r>
              <a:rPr lang="en-US" altLang="zh-CN" sz="2400" dirty="0" err="1"/>
              <a:t>Sunpinyin</a:t>
            </a:r>
            <a:r>
              <a:rPr lang="zh-CN" altLang="zh-CN" sz="2400" dirty="0"/>
              <a:t>中文输入法已经可以很好满足中文输入要求，不需要额外安装中文输入法。</a:t>
            </a:r>
            <a:endParaRPr lang="zh-CN" altLang="en-US" sz="24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1EF89C-938D-44AC-8602-7218481E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1C4FF3-6102-48F8-A788-FDFDC415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8B641B-9494-4FAF-8359-F88EE3A3E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>
            <a:extLst>
              <a:ext uri="{FF2B5EF4-FFF2-40B4-BE49-F238E27FC236}">
                <a16:creationId xmlns:a16="http://schemas.microsoft.com/office/drawing/2014/main" id="{413DF7D4-1ED9-49E2-B18B-A6ED8ED2CF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4661" y="-74716"/>
            <a:ext cx="8001000" cy="91440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2.3.11 vim</a:t>
            </a:r>
            <a:r>
              <a:rPr lang="zh-CN" altLang="zh-CN" sz="2800" b="1" dirty="0">
                <a:solidFill>
                  <a:schemeClr val="bg2"/>
                </a:solidFill>
              </a:rPr>
              <a:t>编辑器使用方法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75779" name="TextBox 2">
            <a:extLst>
              <a:ext uri="{FF2B5EF4-FFF2-40B4-BE49-F238E27FC236}">
                <a16:creationId xmlns:a16="http://schemas.microsoft.com/office/drawing/2014/main" id="{7BAFB931-2A3C-4370-9B30-6D256F8A9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94711"/>
            <a:ext cx="52806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solidFill>
                  <a:schemeClr val="bg2"/>
                </a:solidFill>
              </a:rPr>
              <a:t>执行下面命令完成</a:t>
            </a:r>
            <a:r>
              <a:rPr lang="en-US" altLang="zh-CN" sz="2400" dirty="0">
                <a:solidFill>
                  <a:schemeClr val="bg2"/>
                </a:solidFill>
              </a:rPr>
              <a:t>vim</a:t>
            </a:r>
            <a:r>
              <a:rPr lang="zh-CN" altLang="zh-CN" sz="2400" dirty="0">
                <a:solidFill>
                  <a:schemeClr val="bg2"/>
                </a:solidFill>
              </a:rPr>
              <a:t>编辑器的安装：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75780" name="TextBox 3">
            <a:extLst>
              <a:ext uri="{FF2B5EF4-FFF2-40B4-BE49-F238E27FC236}">
                <a16:creationId xmlns:a16="http://schemas.microsoft.com/office/drawing/2014/main" id="{51E58561-522F-4FD3-AB54-95CC15716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009256"/>
            <a:ext cx="7010400" cy="46166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$ </a:t>
            </a:r>
            <a:r>
              <a:rPr lang="en-US" altLang="zh-CN" sz="2400" dirty="0" err="1">
                <a:solidFill>
                  <a:schemeClr val="bg1"/>
                </a:solidFill>
              </a:rPr>
              <a:t>sudo</a:t>
            </a:r>
            <a:r>
              <a:rPr lang="en-US" altLang="zh-CN" sz="2400" dirty="0">
                <a:solidFill>
                  <a:schemeClr val="bg1"/>
                </a:solidFill>
              </a:rPr>
              <a:t> apt-get install vim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75781" name="TextBox 4">
            <a:extLst>
              <a:ext uri="{FF2B5EF4-FFF2-40B4-BE49-F238E27FC236}">
                <a16:creationId xmlns:a16="http://schemas.microsoft.com/office/drawing/2014/main" id="{DB17BB70-F1D2-42B0-98B6-EF1809C44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967335"/>
            <a:ext cx="58785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solidFill>
                  <a:schemeClr val="bg2"/>
                </a:solidFill>
              </a:rPr>
              <a:t>可以执行下面命令创建一个</a:t>
            </a:r>
            <a:r>
              <a:rPr lang="en-US" altLang="zh-CN" sz="2400" dirty="0">
                <a:solidFill>
                  <a:schemeClr val="bg2"/>
                </a:solidFill>
              </a:rPr>
              <a:t>word.txt</a:t>
            </a:r>
            <a:r>
              <a:rPr lang="zh-CN" altLang="zh-CN" sz="2400" dirty="0">
                <a:solidFill>
                  <a:schemeClr val="bg2"/>
                </a:solidFill>
              </a:rPr>
              <a:t>文件：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75782" name="TextBox 5">
            <a:extLst>
              <a:ext uri="{FF2B5EF4-FFF2-40B4-BE49-F238E27FC236}">
                <a16:creationId xmlns:a16="http://schemas.microsoft.com/office/drawing/2014/main" id="{C528C051-31AF-4FDA-BD7C-8DF03F771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460" y="3722773"/>
            <a:ext cx="6991539" cy="83099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$ cd ~</a:t>
            </a:r>
            <a:endParaRPr lang="zh-CN" altLang="zh-CN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sz="2400" dirty="0">
                <a:solidFill>
                  <a:schemeClr val="bg1"/>
                </a:solidFill>
              </a:rPr>
              <a:t>$ vim word.txt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FEDF54-A7A0-41D0-BDE2-5E62EA5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FA5917-18B3-4901-8563-52809807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E4C90-0027-469F-B137-A965AC0E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extBox 2">
            <a:extLst>
              <a:ext uri="{FF2B5EF4-FFF2-40B4-BE49-F238E27FC236}">
                <a16:creationId xmlns:a16="http://schemas.microsoft.com/office/drawing/2014/main" id="{A12B5DEF-A2EC-48D5-90BD-1FAB4DCAB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90600"/>
            <a:ext cx="85344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通过上面命令就打开了</a:t>
            </a:r>
            <a:r>
              <a:rPr lang="en-US" altLang="zh-CN" sz="2400" dirty="0"/>
              <a:t>vim</a:t>
            </a:r>
            <a:r>
              <a:rPr lang="zh-CN" altLang="zh-CN" sz="2400" dirty="0"/>
              <a:t>编辑器，然后，需要键盘敲击输入一个英文字母</a:t>
            </a:r>
            <a:r>
              <a:rPr lang="en-US" altLang="zh-CN" sz="2400" dirty="0" err="1"/>
              <a:t>i</a:t>
            </a:r>
            <a:r>
              <a:rPr lang="zh-CN" altLang="zh-CN" sz="2400" dirty="0"/>
              <a:t>，进入编辑状态以后才能修改内容，这时，就可以向</a:t>
            </a:r>
            <a:r>
              <a:rPr lang="en-US" altLang="zh-CN" sz="2400" dirty="0"/>
              <a:t>word.txt</a:t>
            </a:r>
            <a:r>
              <a:rPr lang="zh-CN" altLang="zh-CN" sz="2400" dirty="0"/>
              <a:t>文件中输入一些单词。修改后，需要按键盘上的</a:t>
            </a:r>
            <a:r>
              <a:rPr lang="en-US" altLang="zh-CN" sz="2400" dirty="0"/>
              <a:t>Esc</a:t>
            </a:r>
            <a:r>
              <a:rPr lang="zh-CN" altLang="zh-CN" sz="2400" dirty="0"/>
              <a:t>键退出</a:t>
            </a:r>
            <a:r>
              <a:rPr lang="en-US" altLang="zh-CN" sz="2400" dirty="0"/>
              <a:t>vim</a:t>
            </a:r>
            <a:r>
              <a:rPr lang="zh-CN" altLang="zh-CN" sz="2400" dirty="0"/>
              <a:t>的编辑状态，之后有以下几种选择：</a:t>
            </a:r>
          </a:p>
          <a:p>
            <a:pPr marL="1085850" lvl="1" indent="-342900" eaLnBrk="1" hangingPunct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zh-CN" sz="2400" dirty="0"/>
              <a:t>从键盘输入“</a:t>
            </a:r>
            <a:r>
              <a:rPr lang="en-US" altLang="zh-CN" sz="2400" dirty="0"/>
              <a:t>:</a:t>
            </a:r>
            <a:r>
              <a:rPr lang="en-US" altLang="zh-CN" sz="2400" dirty="0" err="1"/>
              <a:t>wq</a:t>
            </a:r>
            <a:r>
              <a:rPr lang="zh-CN" altLang="zh-CN" sz="2400" dirty="0"/>
              <a:t>”三个英文字母，然后回车，表示保存文件并退出。</a:t>
            </a:r>
          </a:p>
          <a:p>
            <a:pPr marL="1085850" lvl="1" indent="-342900" eaLnBrk="1" hangingPunct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zh-CN" sz="2400" dirty="0"/>
              <a:t>从键盘输入“</a:t>
            </a:r>
            <a:r>
              <a:rPr lang="en-US" altLang="zh-CN" sz="2400" dirty="0"/>
              <a:t>:q</a:t>
            </a:r>
            <a:r>
              <a:rPr lang="zh-CN" altLang="zh-CN" sz="2400" dirty="0"/>
              <a:t>”两个英文字母，然后回车，表示不保存并退出。如果本次编辑过程只是查看了文件内容，没有对文件做任何修改，则可以顺利退出。但是，如果已经修改了文件内容，则</a:t>
            </a:r>
            <a:r>
              <a:rPr lang="en-US" altLang="zh-CN" sz="2400" dirty="0"/>
              <a:t>vim</a:t>
            </a:r>
            <a:r>
              <a:rPr lang="zh-CN" altLang="zh-CN" sz="2400" dirty="0"/>
              <a:t>编辑器不允许就这样退出，会给出提示信息，这时，要想不保存就退出</a:t>
            </a:r>
            <a:r>
              <a:rPr lang="en-US" altLang="zh-CN" sz="2400" dirty="0"/>
              <a:t>vim</a:t>
            </a:r>
            <a:r>
              <a:rPr lang="zh-CN" altLang="zh-CN" sz="2400" dirty="0"/>
              <a:t>编辑器，就要采用下面一种方式，即输入“</a:t>
            </a:r>
            <a:r>
              <a:rPr lang="en-US" altLang="zh-CN" sz="2400" dirty="0"/>
              <a:t>:q!</a:t>
            </a:r>
            <a:r>
              <a:rPr lang="zh-CN" altLang="zh-CN" sz="2400" dirty="0"/>
              <a:t>”。</a:t>
            </a:r>
          </a:p>
          <a:p>
            <a:pPr marL="1085850" lvl="1" indent="-342900" eaLnBrk="1" hangingPunct="1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zh-CN" sz="2400" dirty="0"/>
              <a:t>从键盘输入“</a:t>
            </a:r>
            <a:r>
              <a:rPr lang="en-US" altLang="zh-CN" sz="2400" dirty="0"/>
              <a:t>:q!</a:t>
            </a:r>
            <a:r>
              <a:rPr lang="zh-CN" altLang="zh-CN" sz="2400" dirty="0"/>
              <a:t>”三个英文字母，然后回车，表示不保存并强制退出。</a:t>
            </a:r>
            <a:endParaRPr lang="zh-CN" altLang="en-US" sz="24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6858D3-B5CA-429D-85A9-BAF81ACC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E88EC0-92D3-480A-9025-6B0EB964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AD3C1A-132E-40DE-B97C-8A95E705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>
            <a:extLst>
              <a:ext uri="{FF2B5EF4-FFF2-40B4-BE49-F238E27FC236}">
                <a16:creationId xmlns:a16="http://schemas.microsoft.com/office/drawing/2014/main" id="{EB0B819A-227D-457D-8155-05BC27C2EF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-76200"/>
            <a:ext cx="88392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2.3.12 Windows</a:t>
            </a:r>
            <a:r>
              <a:rPr lang="zh-CN" altLang="zh-CN" sz="2800" b="1" dirty="0">
                <a:solidFill>
                  <a:schemeClr val="bg2"/>
                </a:solidFill>
              </a:rPr>
              <a:t>系统使用</a:t>
            </a:r>
            <a:r>
              <a:rPr lang="en-US" altLang="zh-CN" sz="2800" b="1" dirty="0">
                <a:solidFill>
                  <a:schemeClr val="bg2"/>
                </a:solidFill>
              </a:rPr>
              <a:t>SSH</a:t>
            </a:r>
            <a:r>
              <a:rPr lang="zh-CN" altLang="zh-CN" sz="2800" b="1" dirty="0">
                <a:solidFill>
                  <a:schemeClr val="bg2"/>
                </a:solidFill>
              </a:rPr>
              <a:t>方式登录</a:t>
            </a:r>
            <a:r>
              <a:rPr lang="en-US" altLang="zh-CN" sz="2800" b="1" dirty="0">
                <a:solidFill>
                  <a:schemeClr val="bg2"/>
                </a:solidFill>
              </a:rPr>
              <a:t>Linux</a:t>
            </a:r>
            <a:r>
              <a:rPr lang="zh-CN" altLang="zh-CN" sz="2800" b="1" dirty="0">
                <a:solidFill>
                  <a:schemeClr val="bg2"/>
                </a:solidFill>
              </a:rPr>
              <a:t>系统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pic>
        <p:nvPicPr>
          <p:cNvPr id="77827" name="图片 2">
            <a:extLst>
              <a:ext uri="{FF2B5EF4-FFF2-40B4-BE49-F238E27FC236}">
                <a16:creationId xmlns:a16="http://schemas.microsoft.com/office/drawing/2014/main" id="{A3F1ED1D-C57B-468B-991D-6E9DD79E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57" y="1475509"/>
            <a:ext cx="7826443" cy="385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F87C62-FB56-429C-A56E-F013924FB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4BB717-A413-42C8-A6F8-B64F6B84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3795A6-05C0-44E9-AE57-B55FDE49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图片 2" descr="C:\Users\Administrator\AppData\Roaming\Tencent\Users\70004972\QQ\WinTemp\RichOle\7AGMQX]IO}ETT@KSBD19M2M.jpg">
            <a:extLst>
              <a:ext uri="{FF2B5EF4-FFF2-40B4-BE49-F238E27FC236}">
                <a16:creationId xmlns:a16="http://schemas.microsoft.com/office/drawing/2014/main" id="{00F32322-F4CC-4E31-8AA0-114F51BC5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6096000" cy="541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61F09C-14D3-4C04-A6A9-B03595D9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995793-F370-457E-9227-F8AA8F5F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B77073-F91E-49A0-A373-5E21428E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图片 2" descr="C:\Users\Administrator\AppData\Roaming\Tencent\Users\70004972\QQ\WinTemp\RichOle\${~C%_}KG3L`MN0~[Y}_294.jpg">
            <a:extLst>
              <a:ext uri="{FF2B5EF4-FFF2-40B4-BE49-F238E27FC236}">
                <a16:creationId xmlns:a16="http://schemas.microsoft.com/office/drawing/2014/main" id="{734BFB9D-EBAD-4E61-AA24-14BF4E7C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117684"/>
            <a:ext cx="5981700" cy="531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3DD787-405E-439F-889D-6AF9853B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D462D6-2B98-499F-A19D-FDE5E88D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B118E0-7EF0-4C6E-9CDD-C086D76C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图片 2" descr="C:\Users\Administrator\AppData\Roaming\Tencent\Users\70004972\QQ\WinTemp\RichOle\H`PN}@L$GQP]RMVS}%U(IWW.jpg">
            <a:extLst>
              <a:ext uri="{FF2B5EF4-FFF2-40B4-BE49-F238E27FC236}">
                <a16:creationId xmlns:a16="http://schemas.microsoft.com/office/drawing/2014/main" id="{41170DAF-23EF-445E-9E40-B3CE0B09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09" y="1752600"/>
            <a:ext cx="802138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873937-7AA6-4CCE-A5CE-E3306159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FA6DE2-EA4B-4A65-AD78-4F6F1AC0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DCAFAA-C578-44D0-BC86-0B68A8A1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>
            <a:extLst>
              <a:ext uri="{FF2B5EF4-FFF2-40B4-BE49-F238E27FC236}">
                <a16:creationId xmlns:a16="http://schemas.microsoft.com/office/drawing/2014/main" id="{013B4A12-CADA-49D7-960E-51E803EBC9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859" y="-46478"/>
            <a:ext cx="8001000" cy="91440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2.3.13 </a:t>
            </a:r>
            <a:r>
              <a:rPr lang="zh-CN" altLang="zh-CN" sz="2800" b="1" dirty="0">
                <a:solidFill>
                  <a:schemeClr val="bg2"/>
                </a:solidFill>
              </a:rPr>
              <a:t>在</a:t>
            </a:r>
            <a:r>
              <a:rPr lang="en-US" altLang="zh-CN" sz="2800" b="1" dirty="0">
                <a:solidFill>
                  <a:schemeClr val="bg2"/>
                </a:solidFill>
              </a:rPr>
              <a:t>Linux</a:t>
            </a:r>
            <a:r>
              <a:rPr lang="zh-CN" altLang="zh-CN" sz="2800" b="1" dirty="0">
                <a:solidFill>
                  <a:schemeClr val="bg2"/>
                </a:solidFill>
              </a:rPr>
              <a:t>中安装</a:t>
            </a:r>
            <a:r>
              <a:rPr lang="en-US" altLang="zh-CN" sz="2800" b="1" dirty="0">
                <a:solidFill>
                  <a:schemeClr val="bg2"/>
                </a:solidFill>
              </a:rPr>
              <a:t>Eclipse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81923" name="TextBox 2">
            <a:extLst>
              <a:ext uri="{FF2B5EF4-FFF2-40B4-BE49-F238E27FC236}">
                <a16:creationId xmlns:a16="http://schemas.microsoft.com/office/drawing/2014/main" id="{27AE96B9-878C-47E1-B358-CC13C2D6F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376" y="959176"/>
            <a:ext cx="818282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Eclipse</a:t>
            </a:r>
            <a:r>
              <a:rPr lang="zh-CN" altLang="zh-CN" sz="2400" dirty="0"/>
              <a:t>是常用的程序开发工具，本教程很多程序代码都是使用</a:t>
            </a:r>
            <a:r>
              <a:rPr lang="en-US" altLang="zh-CN" sz="2400" dirty="0"/>
              <a:t>Eclipse</a:t>
            </a:r>
            <a:r>
              <a:rPr lang="zh-CN" altLang="zh-CN" sz="2400" dirty="0"/>
              <a:t>开发调试，因此，需要在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系统中安装</a:t>
            </a:r>
            <a:r>
              <a:rPr lang="en-US" altLang="zh-CN" sz="2400" dirty="0"/>
              <a:t>Eclipse</a:t>
            </a:r>
            <a:r>
              <a:rPr lang="zh-CN" altLang="zh-CN" sz="2400" dirty="0"/>
              <a:t>。</a:t>
            </a:r>
          </a:p>
          <a:p>
            <a:pPr eaLnBrk="1" hangingPunct="1"/>
            <a:r>
              <a:rPr lang="zh-CN" altLang="zh-CN" sz="2400" dirty="0"/>
              <a:t>可以到</a:t>
            </a:r>
            <a:r>
              <a:rPr lang="en-US" altLang="zh-CN" sz="2400" dirty="0"/>
              <a:t>Eclipse</a:t>
            </a:r>
            <a:r>
              <a:rPr lang="zh-CN" altLang="zh-CN" sz="2400" dirty="0"/>
              <a:t>官网（</a:t>
            </a:r>
            <a:r>
              <a:rPr lang="en-US" altLang="zh-CN" sz="2400" dirty="0"/>
              <a:t>https://www.eclipse.org/downloads/</a:t>
            </a:r>
            <a:r>
              <a:rPr lang="zh-CN" altLang="zh-CN" sz="2400" dirty="0"/>
              <a:t>）下载安装包，或者直接访问教程官网下载该软件，位于“下载专区”的“软件”目录下，文件名是</a:t>
            </a:r>
            <a:r>
              <a:rPr lang="en-US" altLang="zh-CN" sz="2400" dirty="0"/>
              <a:t>eclipse-4.7.0-linux.gtk.x86_64.tar.gz</a:t>
            </a:r>
            <a:r>
              <a:rPr lang="zh-CN" altLang="zh-CN" sz="2400" dirty="0"/>
              <a:t>。假设安装文件下载后保存在了</a:t>
            </a:r>
            <a:r>
              <a:rPr lang="en-US" altLang="zh-CN" sz="2400" dirty="0"/>
              <a:t>Linux</a:t>
            </a:r>
            <a:r>
              <a:rPr lang="zh-CN" altLang="zh-CN" sz="2400" dirty="0"/>
              <a:t>系统的目录“</a:t>
            </a:r>
            <a:r>
              <a:rPr lang="en-US" altLang="zh-CN" sz="2400" dirty="0"/>
              <a:t>~/Downloads</a:t>
            </a:r>
            <a:r>
              <a:rPr lang="zh-CN" altLang="zh-CN" sz="2400" dirty="0"/>
              <a:t>”下，下面执行如下命令对文件进行解压缩：</a:t>
            </a:r>
            <a:endParaRPr lang="zh-CN" altLang="en-US" sz="2400" dirty="0"/>
          </a:p>
        </p:txBody>
      </p:sp>
      <p:sp>
        <p:nvSpPr>
          <p:cNvPr id="81924" name="TextBox 3">
            <a:extLst>
              <a:ext uri="{FF2B5EF4-FFF2-40B4-BE49-F238E27FC236}">
                <a16:creationId xmlns:a16="http://schemas.microsoft.com/office/drawing/2014/main" id="{0AAB6C32-30AF-4B3C-AC7B-E507507F2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676" y="4296277"/>
            <a:ext cx="7916124" cy="6461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$cd ~/Downloads</a:t>
            </a:r>
            <a:endParaRPr lang="zh-CN" altLang="zh-CN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$</a:t>
            </a:r>
            <a:r>
              <a:rPr lang="en-US" altLang="zh-CN" dirty="0" err="1">
                <a:solidFill>
                  <a:schemeClr val="bg1"/>
                </a:solidFill>
              </a:rPr>
              <a:t>sudo</a:t>
            </a:r>
            <a:r>
              <a:rPr lang="en-US" altLang="zh-CN" dirty="0">
                <a:solidFill>
                  <a:schemeClr val="bg1"/>
                </a:solidFill>
              </a:rPr>
              <a:t> tar -</a:t>
            </a:r>
            <a:r>
              <a:rPr lang="en-US" altLang="zh-CN" dirty="0" err="1">
                <a:solidFill>
                  <a:schemeClr val="bg1"/>
                </a:solidFill>
              </a:rPr>
              <a:t>zxvf</a:t>
            </a:r>
            <a:r>
              <a:rPr lang="en-US" altLang="zh-CN" dirty="0">
                <a:solidFill>
                  <a:schemeClr val="bg1"/>
                </a:solidFill>
              </a:rPr>
              <a:t> ./eclipse-4.7.0-linux.gtk.x86_64.tar.gz -C /</a:t>
            </a:r>
            <a:r>
              <a:rPr lang="en-US" altLang="zh-CN" dirty="0" err="1">
                <a:solidFill>
                  <a:schemeClr val="bg1"/>
                </a:solidFill>
              </a:rPr>
              <a:t>usr</a:t>
            </a:r>
            <a:r>
              <a:rPr lang="en-US" altLang="zh-CN" dirty="0">
                <a:solidFill>
                  <a:schemeClr val="bg1"/>
                </a:solidFill>
              </a:rPr>
              <a:t>/local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1925" name="TextBox 4">
            <a:extLst>
              <a:ext uri="{FF2B5EF4-FFF2-40B4-BE49-F238E27FC236}">
                <a16:creationId xmlns:a16="http://schemas.microsoft.com/office/drawing/2014/main" id="{86AE01CE-508C-44FE-A989-CC8537695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376" y="5033643"/>
            <a:ext cx="48718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solidFill>
                  <a:schemeClr val="bg2"/>
                </a:solidFill>
              </a:rPr>
              <a:t>然后，执行如下命令启动</a:t>
            </a:r>
            <a:r>
              <a:rPr lang="en-US" altLang="zh-CN" sz="2400" dirty="0">
                <a:solidFill>
                  <a:schemeClr val="bg2"/>
                </a:solidFill>
              </a:rPr>
              <a:t>Eclipse</a:t>
            </a:r>
            <a:r>
              <a:rPr lang="zh-CN" altLang="zh-CN" sz="2400" dirty="0">
                <a:solidFill>
                  <a:schemeClr val="bg2"/>
                </a:solidFill>
              </a:rPr>
              <a:t>：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81926" name="TextBox 5">
            <a:extLst>
              <a:ext uri="{FF2B5EF4-FFF2-40B4-BE49-F238E27FC236}">
                <a16:creationId xmlns:a16="http://schemas.microsoft.com/office/drawing/2014/main" id="{CC71D4C4-3647-41F1-9327-F7B853D5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374" y="5682864"/>
            <a:ext cx="7861426" cy="6461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$cd /usr/local/eclipse</a:t>
            </a:r>
            <a:endParaRPr lang="zh-CN" altLang="zh-CN">
              <a:solidFill>
                <a:schemeClr val="bg1"/>
              </a:solidFill>
            </a:endParaRPr>
          </a:p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$./eclipse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A82180-4438-40A0-BE60-F84EFEC9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BDA357-A6F1-491E-812A-5EA6FE8C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55DDB-43A8-4405-830D-6DC64A48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>
            <a:extLst>
              <a:ext uri="{FF2B5EF4-FFF2-40B4-BE49-F238E27FC236}">
                <a16:creationId xmlns:a16="http://schemas.microsoft.com/office/drawing/2014/main" id="{4DA25F70-1F4F-4F9E-B44E-91334B9DB5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7541" y="-76200"/>
            <a:ext cx="8001000" cy="914400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/>
                </a:solidFill>
              </a:rPr>
              <a:t>2.3.14 </a:t>
            </a:r>
            <a:r>
              <a:rPr lang="zh-CN" altLang="zh-CN" sz="2800" b="1" dirty="0">
                <a:solidFill>
                  <a:schemeClr val="bg2"/>
                </a:solidFill>
              </a:rPr>
              <a:t>其他使用技巧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82947" name="TextBox 2">
            <a:extLst>
              <a:ext uri="{FF2B5EF4-FFF2-40B4-BE49-F238E27FC236}">
                <a16:creationId xmlns:a16="http://schemas.microsoft.com/office/drawing/2014/main" id="{D3A06ACC-A6B7-4BDF-961A-DCAC51613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47800"/>
            <a:ext cx="418056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1. </a:t>
            </a:r>
            <a:r>
              <a:rPr lang="zh-CN" altLang="zh-CN" sz="2400" b="1" dirty="0">
                <a:solidFill>
                  <a:schemeClr val="bg2"/>
                </a:solidFill>
              </a:rPr>
              <a:t>使用</a:t>
            </a:r>
            <a:r>
              <a:rPr lang="en-US" altLang="zh-CN" sz="2400" b="1" dirty="0">
                <a:solidFill>
                  <a:schemeClr val="bg2"/>
                </a:solidFill>
              </a:rPr>
              <a:t>Tab</a:t>
            </a:r>
            <a:r>
              <a:rPr lang="zh-CN" altLang="zh-CN" sz="2400" b="1" dirty="0">
                <a:solidFill>
                  <a:schemeClr val="bg2"/>
                </a:solidFill>
              </a:rPr>
              <a:t>键自动补全命令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2. </a:t>
            </a:r>
            <a:r>
              <a:rPr lang="zh-CN" altLang="zh-CN" sz="2400" b="1" dirty="0">
                <a:solidFill>
                  <a:schemeClr val="bg2"/>
                </a:solidFill>
              </a:rPr>
              <a:t>隐藏文件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3. </a:t>
            </a:r>
            <a:r>
              <a:rPr lang="zh-CN" altLang="zh-CN" sz="2400" b="1" dirty="0">
                <a:solidFill>
                  <a:schemeClr val="bg2"/>
                </a:solidFill>
              </a:rPr>
              <a:t>重现历史命令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8E74C8-F9A0-4F9A-9A32-61E610012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69A914-5E2D-4D65-8CE3-007DBBDF6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B3985A-83D3-4E02-92F9-DE502FE3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>
            <a:extLst>
              <a:ext uri="{FF2B5EF4-FFF2-40B4-BE49-F238E27FC236}">
                <a16:creationId xmlns:a16="http://schemas.microsoft.com/office/drawing/2014/main" id="{A5D2A1F4-B410-4B9C-B983-672388006F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0" y="592753"/>
            <a:ext cx="2667000" cy="914400"/>
          </a:xfrm>
        </p:spPr>
        <p:txBody>
          <a:bodyPr/>
          <a:lstStyle/>
          <a:p>
            <a:r>
              <a:rPr lang="zh-CN" altLang="zh-CN" sz="2800" b="1" dirty="0">
                <a:solidFill>
                  <a:schemeClr val="bg2"/>
                </a:solidFill>
              </a:rPr>
              <a:t>本章小结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83971" name="TextBox 2">
            <a:extLst>
              <a:ext uri="{FF2B5EF4-FFF2-40B4-BE49-F238E27FC236}">
                <a16:creationId xmlns:a16="http://schemas.microsoft.com/office/drawing/2014/main" id="{7A9712B0-7D79-47B0-B139-A86CE2A2A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447800"/>
            <a:ext cx="84582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400" b="1" dirty="0">
                <a:solidFill>
                  <a:schemeClr val="bg2"/>
                </a:solidFill>
              </a:rPr>
              <a:t>本教程几乎所有软件（除了可视化工具</a:t>
            </a:r>
            <a:r>
              <a:rPr lang="en-US" altLang="zh-CN" sz="2400" b="1" dirty="0">
                <a:solidFill>
                  <a:schemeClr val="bg2"/>
                </a:solidFill>
              </a:rPr>
              <a:t>Tableau</a:t>
            </a:r>
            <a:r>
              <a:rPr lang="zh-CN" altLang="zh-CN" sz="2400" b="1" dirty="0">
                <a:solidFill>
                  <a:schemeClr val="bg2"/>
                </a:solidFill>
              </a:rPr>
              <a:t>以外），都是安装和运行在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操作系统之上，因此，顺利安装好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系统并且掌握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系统的基本使用方法，是开展后续章节内容学习的前提和基础。</a:t>
            </a:r>
            <a:endParaRPr lang="en-US" altLang="zh-CN" sz="2400" b="1" dirty="0">
              <a:solidFill>
                <a:schemeClr val="bg2"/>
              </a:solidFill>
            </a:endParaRPr>
          </a:p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endParaRPr lang="en-US" altLang="zh-CN" sz="2400" b="1" dirty="0">
              <a:solidFill>
                <a:schemeClr val="bg2"/>
              </a:solidFill>
            </a:endParaRPr>
          </a:p>
          <a:p>
            <a:pPr marL="285750" indent="-28575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系统可以采用双系统方式安装，也可以采用虚拟机方式安装，建议在大数据初学阶段采用虚拟机方式安装。本章详细介绍了如何安装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虚拟机，并给出了生成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虚拟机镜像文件的方法，可以实现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虚拟机的快速复制安装。另外，为了帮助读者更好开展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系统下的相关操作和实践，本章简要介绍了</a:t>
            </a:r>
            <a:r>
              <a:rPr lang="en-US" altLang="zh-CN" sz="2400" b="1" dirty="0">
                <a:solidFill>
                  <a:schemeClr val="bg2"/>
                </a:solidFill>
              </a:rPr>
              <a:t>Linux</a:t>
            </a:r>
            <a:r>
              <a:rPr lang="zh-CN" altLang="zh-CN" sz="2400" b="1" dirty="0">
                <a:solidFill>
                  <a:schemeClr val="bg2"/>
                </a:solidFill>
              </a:rPr>
              <a:t>系统及其相关软件的基本使用方法。最后，本章给出了关于本教程的一些约定，了解这些约定，有助于准确理解后续章节的内容。</a:t>
            </a:r>
            <a:endParaRPr lang="zh-CN" altLang="en-US" sz="2400" b="1" dirty="0">
              <a:solidFill>
                <a:schemeClr val="bg2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F11143-F5F7-4F5B-A8DF-39C6550C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56205E-2577-443B-BCF0-A373019A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DD0BC7-7F86-46CA-9945-A8EF9275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Box 2">
            <a:extLst>
              <a:ext uri="{FF2B5EF4-FFF2-40B4-BE49-F238E27FC236}">
                <a16:creationId xmlns:a16="http://schemas.microsoft.com/office/drawing/2014/main" id="{A6B70CED-D19D-4844-9859-A03945BFD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00434"/>
            <a:ext cx="45111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zh-CN" sz="2400" b="1" dirty="0"/>
              <a:t>）虚拟化在</a:t>
            </a:r>
            <a:r>
              <a:rPr lang="en-US" altLang="zh-CN" sz="2400" b="1" dirty="0"/>
              <a:t>BIOS</a:t>
            </a:r>
            <a:r>
              <a:rPr lang="zh-CN" altLang="zh-CN" sz="2400" b="1" dirty="0"/>
              <a:t>中没有开启</a:t>
            </a:r>
            <a:endParaRPr lang="zh-CN" altLang="en-US" sz="2400" dirty="0"/>
          </a:p>
        </p:txBody>
      </p:sp>
      <p:pic>
        <p:nvPicPr>
          <p:cNvPr id="11268" name="图片 3">
            <a:extLst>
              <a:ext uri="{FF2B5EF4-FFF2-40B4-BE49-F238E27FC236}">
                <a16:creationId xmlns:a16="http://schemas.microsoft.com/office/drawing/2014/main" id="{AF6CAF88-BBA0-4895-A3E6-C456EB27F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40270"/>
            <a:ext cx="5867400" cy="451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4E1A74-3C49-46ED-BB18-C4DD89D1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0A38D9-0BE8-4F02-BB17-E96564EF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513B21-9290-4C4B-9FD8-1A1C2E28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2">
            <a:extLst>
              <a:ext uri="{FF2B5EF4-FFF2-40B4-BE49-F238E27FC236}">
                <a16:creationId xmlns:a16="http://schemas.microsoft.com/office/drawing/2014/main" id="{4C0A36A4-F9C4-4E60-8F64-1207D974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68740"/>
            <a:ext cx="8153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chemeClr val="bg2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需要在</a:t>
            </a:r>
            <a:r>
              <a:rPr lang="en-US" altLang="zh-CN" sz="2400" dirty="0"/>
              <a:t>BIOS</a:t>
            </a:r>
            <a:r>
              <a:rPr lang="zh-CN" altLang="zh-CN" sz="2400" dirty="0"/>
              <a:t>中开启相关选项。关于如何修改</a:t>
            </a:r>
            <a:r>
              <a:rPr lang="en-US" altLang="zh-CN" sz="2400" dirty="0"/>
              <a:t>BIOS</a:t>
            </a:r>
            <a:r>
              <a:rPr lang="zh-CN" altLang="zh-CN" sz="2400" dirty="0"/>
              <a:t>以支持虚拟化，不同的电脑具有不同的方法。对于大部分电脑而言，只需要在开机的第一时间按下键盘上</a:t>
            </a:r>
            <a:r>
              <a:rPr lang="en-US" altLang="zh-CN" sz="2400" dirty="0"/>
              <a:t>Del</a:t>
            </a:r>
            <a:r>
              <a:rPr lang="zh-CN" altLang="zh-CN" sz="2400" dirty="0"/>
              <a:t>键即可进入</a:t>
            </a:r>
            <a:r>
              <a:rPr lang="en-US" altLang="zh-CN" sz="2400" dirty="0"/>
              <a:t>BIOS</a:t>
            </a:r>
            <a:r>
              <a:rPr lang="zh-CN" altLang="zh-CN" sz="2400" dirty="0"/>
              <a:t>系统。</a:t>
            </a:r>
            <a:endParaRPr lang="zh-CN" altLang="en-US" sz="2400" dirty="0"/>
          </a:p>
        </p:txBody>
      </p:sp>
      <p:pic>
        <p:nvPicPr>
          <p:cNvPr id="12292" name="图片 3" descr="http://dblab.xmu.edu.cn/blog/wp-content/uploads/2015/10/672373976981722796.jpg">
            <a:extLst>
              <a:ext uri="{FF2B5EF4-FFF2-40B4-BE49-F238E27FC236}">
                <a16:creationId xmlns:a16="http://schemas.microsoft.com/office/drawing/2014/main" id="{6774E6B0-406B-4CBC-B4AE-FDF39C2E8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665832"/>
            <a:ext cx="5181600" cy="38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2A407E-882F-4708-8196-C8AFF41B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2024-03-03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AB27A7-4B5A-4C2A-A245-AE4CB5D7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2. Linux</a:t>
            </a:r>
            <a:r>
              <a:rPr lang="zh-CN" altLang="en-US"/>
              <a:t>安装与使用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AC128A-5140-4BD6-BFC7-76A430E7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EC87-2554-454A-9909-19C43EE5EA0D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14496</TotalTime>
  <Words>3883</Words>
  <Application>Microsoft Office PowerPoint</Application>
  <PresentationFormat>全屏显示(4:3)</PresentationFormat>
  <Paragraphs>414</Paragraphs>
  <Slides>79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8" baseType="lpstr">
      <vt:lpstr>黑体</vt:lpstr>
      <vt:lpstr>华文中宋</vt:lpstr>
      <vt:lpstr>宋体</vt:lpstr>
      <vt:lpstr>Arial</vt:lpstr>
      <vt:lpstr>Calibri</vt:lpstr>
      <vt:lpstr>Times New Roman</vt:lpstr>
      <vt:lpstr>Verdana</vt:lpstr>
      <vt:lpstr>Wingdings</vt:lpstr>
      <vt:lpstr>Pixel</vt:lpstr>
      <vt:lpstr> </vt:lpstr>
      <vt:lpstr>PowerPoint 演示文稿</vt:lpstr>
      <vt:lpstr>2.1 Linux系统简介</vt:lpstr>
      <vt:lpstr>2.2.Linux系统安装</vt:lpstr>
      <vt:lpstr>2.2.1 下载安装文件</vt:lpstr>
      <vt:lpstr>2.2.2 Linux系统的安装方式</vt:lpstr>
      <vt:lpstr>2.2.3 安装Linux虚拟机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2.2.4 生成Linux虚拟机镜像文件</vt:lpstr>
      <vt:lpstr>PowerPoint 演示文稿</vt:lpstr>
      <vt:lpstr>PowerPoint 演示文稿</vt:lpstr>
      <vt:lpstr>PowerPoint 演示文稿</vt:lpstr>
      <vt:lpstr>PowerPoint 演示文稿</vt:lpstr>
      <vt:lpstr>2.3.Linux系统及相关软件基本使用方法</vt:lpstr>
      <vt:lpstr>2.3.1 Shell</vt:lpstr>
      <vt:lpstr>2.3.2 root用户</vt:lpstr>
      <vt:lpstr>2.3.3 创建普通用户</vt:lpstr>
      <vt:lpstr>PowerPoint 演示文稿</vt:lpstr>
      <vt:lpstr>2.3.4 sudo命令</vt:lpstr>
      <vt:lpstr>2.3.5 常用的Linux系统命令</vt:lpstr>
      <vt:lpstr>PowerPoint 演示文稿</vt:lpstr>
      <vt:lpstr>2.3.6 文件解压缩</vt:lpstr>
      <vt:lpstr>2.3.7 常用的目录</vt:lpstr>
      <vt:lpstr>2.3.8 目录的权限</vt:lpstr>
      <vt:lpstr>2.3.9更新APT</vt:lpstr>
      <vt:lpstr>PowerPoint 演示文稿</vt:lpstr>
      <vt:lpstr>PowerPoint 演示文稿</vt:lpstr>
      <vt:lpstr>PowerPoint 演示文稿</vt:lpstr>
      <vt:lpstr>PowerPoint 演示文稿</vt:lpstr>
      <vt:lpstr>2.3.10 切换中英文输入法</vt:lpstr>
      <vt:lpstr>2.3.11 vim编辑器使用方法</vt:lpstr>
      <vt:lpstr>PowerPoint 演示文稿</vt:lpstr>
      <vt:lpstr>2.3.12 Windows系统使用SSH方式登录Linux系统</vt:lpstr>
      <vt:lpstr>PowerPoint 演示文稿</vt:lpstr>
      <vt:lpstr>PowerPoint 演示文稿</vt:lpstr>
      <vt:lpstr>PowerPoint 演示文稿</vt:lpstr>
      <vt:lpstr>2.3.13 在Linux中安装Eclipse</vt:lpstr>
      <vt:lpstr>2.3.14 其他使用技巧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大数据技术原理与应用</dc:title>
  <dc:creator>厦门大学-林子雨-编著</dc:creator>
  <dc:description>http://dblab.xmu.edu.cn/post/bigdata</dc:description>
  <cp:lastModifiedBy>Chen Hans</cp:lastModifiedBy>
  <cp:revision>2094</cp:revision>
  <cp:lastPrinted>1601-01-01T00:00:00Z</cp:lastPrinted>
  <dcterms:created xsi:type="dcterms:W3CDTF">1601-01-01T00:00:00Z</dcterms:created>
  <dcterms:modified xsi:type="dcterms:W3CDTF">2024-02-22T11:59:16Z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